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23"/>
  </p:notesMasterIdLst>
  <p:sldIdLst>
    <p:sldId id="256" r:id="rId2"/>
    <p:sldId id="273" r:id="rId3"/>
    <p:sldId id="291" r:id="rId4"/>
    <p:sldId id="293" r:id="rId5"/>
    <p:sldId id="294" r:id="rId6"/>
    <p:sldId id="295" r:id="rId7"/>
    <p:sldId id="297" r:id="rId8"/>
    <p:sldId id="296" r:id="rId9"/>
    <p:sldId id="264" r:id="rId10"/>
    <p:sldId id="271" r:id="rId11"/>
    <p:sldId id="285" r:id="rId12"/>
    <p:sldId id="300" r:id="rId13"/>
    <p:sldId id="272" r:id="rId14"/>
    <p:sldId id="306" r:id="rId15"/>
    <p:sldId id="307" r:id="rId16"/>
    <p:sldId id="301" r:id="rId17"/>
    <p:sldId id="302" r:id="rId18"/>
    <p:sldId id="303" r:id="rId19"/>
    <p:sldId id="304" r:id="rId20"/>
    <p:sldId id="305" r:id="rId21"/>
    <p:sldId id="258" r:id="rId22"/>
  </p:sldIdLst>
  <p:sldSz cx="9144000" cy="6858000" type="screen4x3"/>
  <p:notesSz cx="6858000" cy="9144000"/>
  <p:embeddedFontLst>
    <p:embeddedFont>
      <p:font typeface="Merriweather" charset="0"/>
      <p:regular r:id="rId24"/>
      <p:bold r:id="rId25"/>
      <p:italic r:id="rId26"/>
      <p:boldItalic r:id="rId27"/>
    </p:embeddedFont>
    <p:embeddedFont>
      <p:font typeface="Bookman Old Style" pitchFamily="18" charset="0"/>
      <p:regular r:id="rId28"/>
      <p:bold r:id="rId29"/>
      <p:italic r:id="rId30"/>
      <p:boldItalic r:id="rId31"/>
    </p:embeddedFont>
    <p:embeddedFont>
      <p:font typeface="Trebuchet MS" pitchFamily="34" charset="0"/>
      <p:regular r:id="rId32"/>
      <p:bold r:id="rId33"/>
      <p:italic r:id="rId34"/>
      <p:boldItalic r:id="rId35"/>
    </p:embeddedFont>
    <p:embeddedFont>
      <p:font typeface="Raleway" charset="0"/>
      <p:regular r:id="rId36"/>
      <p:bold r:id="rId37"/>
      <p:italic r:id="rId38"/>
      <p:boldItalic r:id="rId39"/>
    </p:embeddedFont>
    <p:embeddedFont>
      <p:font typeface="Tahoma" pitchFamily="34" charset="0"/>
      <p:regular r:id="rId40"/>
      <p:bold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82DE77F-F6D0-4E23-B161-389B9FCDD2BA}">
  <a:tblStyle styleId="{582DE77F-F6D0-4E23-B161-389B9FCDD2BA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039" autoAdjust="0"/>
    <p:restoredTop sz="94660"/>
  </p:normalViewPr>
  <p:slideViewPr>
    <p:cSldViewPr>
      <p:cViewPr>
        <p:scale>
          <a:sx n="94" d="100"/>
          <a:sy n="94" d="100"/>
        </p:scale>
        <p:origin x="-684" y="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711617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F5F1E0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100" y="3440900"/>
            <a:ext cx="9144000" cy="3417000"/>
          </a:xfrm>
          <a:prstGeom prst="rect">
            <a:avLst/>
          </a:prstGeom>
          <a:solidFill>
            <a:srgbClr val="A8122A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>
            <a:off x="1880400" y="2382450"/>
            <a:ext cx="5383199" cy="2093100"/>
          </a:xfrm>
          <a:prstGeom prst="rect">
            <a:avLst/>
          </a:prstGeom>
          <a:noFill/>
          <a:ln w="19050" cap="flat" cmpd="sng">
            <a:solidFill>
              <a:srgbClr val="22222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944450" y="2441850"/>
            <a:ext cx="5255100" cy="1974300"/>
          </a:xfrm>
          <a:prstGeom prst="rect">
            <a:avLst/>
          </a:prstGeom>
          <a:solidFill>
            <a:srgbClr val="222222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863150"/>
            <a:ext cx="3994500" cy="4704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92274" y="1863150"/>
            <a:ext cx="3994500" cy="4704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1" name="Shape 31"/>
          <p:cNvSpPr/>
          <p:nvPr/>
        </p:nvSpPr>
        <p:spPr>
          <a:xfrm>
            <a:off x="100" y="0"/>
            <a:ext cx="9144000" cy="1062299"/>
          </a:xfrm>
          <a:prstGeom prst="rect">
            <a:avLst/>
          </a:prstGeom>
          <a:solidFill>
            <a:srgbClr val="F5F1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32"/>
          <p:cNvSpPr/>
          <p:nvPr/>
        </p:nvSpPr>
        <p:spPr>
          <a:xfrm>
            <a:off x="1765350" y="697300"/>
            <a:ext cx="5613299" cy="729300"/>
          </a:xfrm>
          <a:prstGeom prst="rect">
            <a:avLst/>
          </a:prstGeom>
          <a:noFill/>
          <a:ln w="9525" cap="flat" cmpd="sng">
            <a:solidFill>
              <a:srgbClr val="22222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810200" y="743350"/>
            <a:ext cx="5523599" cy="637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950375"/>
            <a:ext cx="2631900" cy="461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3223963" y="1950375"/>
            <a:ext cx="2631900" cy="461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5990727" y="1950375"/>
            <a:ext cx="2631900" cy="4617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800"/>
            </a:lvl1pPr>
            <a:lvl2pPr lvl="1" rtl="0">
              <a:spcBef>
                <a:spcPts val="0"/>
              </a:spcBef>
              <a:buSzPct val="100000"/>
              <a:defRPr sz="1800"/>
            </a:lvl2pPr>
            <a:lvl3pPr lvl="2" rtl="0">
              <a:spcBef>
                <a:spcPts val="0"/>
              </a:spcBef>
              <a:buSzPct val="100000"/>
              <a:defRPr sz="1800"/>
            </a:lvl3pPr>
            <a:lvl4pPr lvl="3" rtl="0">
              <a:spcBef>
                <a:spcPts val="0"/>
              </a:spcBef>
              <a:buSzPct val="100000"/>
              <a:defRPr sz="1800"/>
            </a:lvl4pPr>
            <a:lvl5pPr lvl="4" rtl="0">
              <a:spcBef>
                <a:spcPts val="0"/>
              </a:spcBef>
              <a:buSzPct val="100000"/>
              <a:defRPr sz="1800"/>
            </a:lvl5pPr>
            <a:lvl6pPr lvl="5" rtl="0">
              <a:spcBef>
                <a:spcPts val="0"/>
              </a:spcBef>
              <a:buSzPct val="100000"/>
              <a:defRPr sz="1800"/>
            </a:lvl6pPr>
            <a:lvl7pPr lvl="6" rtl="0">
              <a:spcBef>
                <a:spcPts val="0"/>
              </a:spcBef>
              <a:buSzPct val="100000"/>
              <a:defRPr sz="1800"/>
            </a:lvl7pPr>
            <a:lvl8pPr lvl="7" rtl="0">
              <a:spcBef>
                <a:spcPts val="0"/>
              </a:spcBef>
              <a:buSzPct val="100000"/>
              <a:defRPr sz="1800"/>
            </a:lvl8pPr>
            <a:lvl9pPr lvl="8" rtl="0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/>
          <p:nvPr/>
        </p:nvSpPr>
        <p:spPr>
          <a:xfrm>
            <a:off x="100" y="0"/>
            <a:ext cx="9144000" cy="1062299"/>
          </a:xfrm>
          <a:prstGeom prst="rect">
            <a:avLst/>
          </a:prstGeom>
          <a:solidFill>
            <a:srgbClr val="F5F1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1765350" y="697300"/>
            <a:ext cx="5613299" cy="729300"/>
          </a:xfrm>
          <a:prstGeom prst="rect">
            <a:avLst/>
          </a:prstGeom>
          <a:noFill/>
          <a:ln w="9525" cap="flat" cmpd="sng">
            <a:solidFill>
              <a:srgbClr val="22222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810200" y="743350"/>
            <a:ext cx="5523599" cy="637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100" y="0"/>
            <a:ext cx="9144000" cy="1062299"/>
          </a:xfrm>
          <a:prstGeom prst="rect">
            <a:avLst/>
          </a:prstGeom>
          <a:solidFill>
            <a:srgbClr val="F5F1E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1765350" y="697300"/>
            <a:ext cx="5613299" cy="729300"/>
          </a:xfrm>
          <a:prstGeom prst="rect">
            <a:avLst/>
          </a:prstGeom>
          <a:noFill/>
          <a:ln w="9525" cap="flat" cmpd="sng">
            <a:solidFill>
              <a:srgbClr val="22222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1810200" y="743350"/>
            <a:ext cx="5523599" cy="637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light">
    <p:bg>
      <p:bgPr>
        <a:solidFill>
          <a:srgbClr val="F5F1E0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450900" y="438000"/>
            <a:ext cx="8242200" cy="5981999"/>
          </a:xfrm>
          <a:prstGeom prst="rect">
            <a:avLst/>
          </a:prstGeom>
          <a:noFill/>
          <a:ln w="9525" cap="flat" cmpd="sng">
            <a:solidFill>
              <a:srgbClr val="22222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528600" y="519300"/>
            <a:ext cx="8086800" cy="5819400"/>
          </a:xfrm>
          <a:prstGeom prst="rect">
            <a:avLst/>
          </a:prstGeom>
          <a:noFill/>
          <a:ln w="28575" cap="flat" cmpd="sng">
            <a:solidFill>
              <a:srgbClr val="22222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810300" y="742400"/>
            <a:ext cx="5523599" cy="6372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>
              <a:spcBef>
                <a:spcPts val="0"/>
              </a:spcBef>
              <a:buClr>
                <a:srgbClr val="FFFFFF"/>
              </a:buClr>
              <a:buSzPct val="100000"/>
              <a:buFont typeface="Merriweather"/>
              <a:buNone/>
              <a:defRPr sz="1600">
                <a:solidFill>
                  <a:srgbClr val="FFFFFF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22222"/>
              </a:buClr>
              <a:buSzPct val="100000"/>
              <a:buFont typeface="Raleway"/>
              <a:buChar char="◉"/>
              <a:defRPr sz="26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480"/>
              </a:spcBef>
              <a:buClr>
                <a:srgbClr val="222222"/>
              </a:buClr>
              <a:buSzPct val="100000"/>
              <a:buFont typeface="Raleway"/>
              <a:defRPr sz="20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480"/>
              </a:spcBef>
              <a:buClr>
                <a:srgbClr val="222222"/>
              </a:buClr>
              <a:buSzPct val="100000"/>
              <a:buFont typeface="Raleway"/>
              <a:defRPr sz="20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360"/>
              </a:spcBef>
              <a:buClr>
                <a:srgbClr val="222222"/>
              </a:buClr>
              <a:buSzPct val="100000"/>
              <a:buFont typeface="Raleway"/>
              <a:defRPr sz="16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360"/>
              </a:spcBef>
              <a:buClr>
                <a:srgbClr val="222222"/>
              </a:buClr>
              <a:buSzPct val="100000"/>
              <a:buFont typeface="Raleway"/>
              <a:defRPr sz="16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360"/>
              </a:spcBef>
              <a:buClr>
                <a:srgbClr val="222222"/>
              </a:buClr>
              <a:buSzPct val="100000"/>
              <a:buFont typeface="Raleway"/>
              <a:defRPr sz="16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360"/>
              </a:spcBef>
              <a:buClr>
                <a:srgbClr val="222222"/>
              </a:buClr>
              <a:buSzPct val="100000"/>
              <a:buFont typeface="Raleway"/>
              <a:defRPr sz="16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360"/>
              </a:spcBef>
              <a:buClr>
                <a:srgbClr val="222222"/>
              </a:buClr>
              <a:buSzPct val="100000"/>
              <a:buFont typeface="Raleway"/>
              <a:defRPr sz="16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360"/>
              </a:spcBef>
              <a:buClr>
                <a:srgbClr val="222222"/>
              </a:buClr>
              <a:buSzPct val="100000"/>
              <a:buFont typeface="Raleway"/>
              <a:defRPr sz="160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4" r:id="rId4"/>
    <p:sldLayoutId id="2147483656" r:id="rId5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fjf.br/diavi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ortal.inep.gov.br/web/guest/inicio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ufjf.br/diav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1944450" y="2441850"/>
            <a:ext cx="5255100" cy="1974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pt-BR" b="1" spc="70" dirty="0">
                <a:latin typeface="Bookman Old Style" pitchFamily="18" charset="0"/>
              </a:rPr>
              <a:t>SEMINÁRIO ENADE </a:t>
            </a:r>
            <a:r>
              <a:rPr lang="pt-BR" b="1" spc="-85" dirty="0">
                <a:latin typeface="Bookman Old Style" pitchFamily="18" charset="0"/>
              </a:rPr>
              <a:t>2017</a:t>
            </a:r>
            <a:endParaRPr lang="en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818" y="116632"/>
            <a:ext cx="2112234" cy="100811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ctrTitle" idx="4294967295"/>
          </p:nvPr>
        </p:nvSpPr>
        <p:spPr>
          <a:xfrm>
            <a:off x="1475656" y="764704"/>
            <a:ext cx="6768752" cy="792087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pt-BR" sz="2800" b="1" spc="-80" dirty="0">
                <a:solidFill>
                  <a:srgbClr val="C00000"/>
                </a:solidFill>
                <a:latin typeface="Merriweather" charset="0"/>
              </a:rPr>
              <a:t>ETAPAS </a:t>
            </a:r>
            <a:r>
              <a:rPr lang="pt-BR" sz="2800" b="1" spc="-210" dirty="0">
                <a:solidFill>
                  <a:srgbClr val="C00000"/>
                </a:solidFill>
                <a:latin typeface="Merriweather" charset="0"/>
              </a:rPr>
              <a:t>E</a:t>
            </a:r>
            <a:r>
              <a:rPr lang="pt-BR" sz="2800" b="1" spc="90" dirty="0">
                <a:solidFill>
                  <a:srgbClr val="C00000"/>
                </a:solidFill>
                <a:latin typeface="Merriweather" charset="0"/>
              </a:rPr>
              <a:t> </a:t>
            </a:r>
            <a:r>
              <a:rPr lang="pt-BR" sz="2800" b="1" spc="-105" dirty="0">
                <a:solidFill>
                  <a:srgbClr val="C00000"/>
                </a:solidFill>
                <a:latin typeface="Merriweather" charset="0"/>
              </a:rPr>
              <a:t>RESPONSABILIDADES</a:t>
            </a:r>
            <a:endParaRPr lang="en" sz="2800" b="1" dirty="0">
              <a:solidFill>
                <a:srgbClr val="C00000"/>
              </a:solidFill>
              <a:latin typeface="Merriweather" charset="0"/>
            </a:endParaRPr>
          </a:p>
        </p:txBody>
      </p:sp>
      <p:sp>
        <p:nvSpPr>
          <p:cNvPr id="9" name="Shape 67"/>
          <p:cNvSpPr txBox="1"/>
          <p:nvPr/>
        </p:nvSpPr>
        <p:spPr>
          <a:xfrm>
            <a:off x="611561" y="5949280"/>
            <a:ext cx="8075114" cy="360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2700" lvl="0">
              <a:lnSpc>
                <a:spcPts val="670"/>
              </a:lnSpc>
            </a:pPr>
            <a:r>
              <a:rPr lang="pt-BR" sz="1000" kern="120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Diretoria </a:t>
            </a:r>
            <a:r>
              <a:rPr lang="pt-BR" sz="1000" kern="1200" spc="-2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de </a:t>
            </a:r>
            <a:r>
              <a:rPr lang="pt-BR" sz="1000" kern="1200" spc="-6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Avaliação  </a:t>
            </a:r>
            <a:r>
              <a:rPr lang="pt-BR" sz="1000" kern="1200" spc="-5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Institucional </a:t>
            </a:r>
            <a:r>
              <a:rPr lang="pt-BR" sz="1000" kern="1200" spc="-1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-</a:t>
            </a:r>
            <a:r>
              <a:rPr lang="pt-BR" sz="1000" kern="1200" spc="114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 </a:t>
            </a:r>
            <a:r>
              <a:rPr lang="pt-BR" sz="1000" kern="1200" spc="45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UFJF</a:t>
            </a:r>
          </a:p>
          <a:p>
            <a:pPr marL="12700" lvl="0">
              <a:spcBef>
                <a:spcPts val="240"/>
              </a:spcBef>
            </a:pPr>
            <a:r>
              <a:rPr lang="pt-BR" sz="1000" kern="1200" spc="50" dirty="0">
                <a:solidFill>
                  <a:srgbClr val="F2F2F2"/>
                </a:solidFill>
                <a:latin typeface="Raleway" charset="0"/>
                <a:ea typeface="+mn-ea"/>
                <a:cs typeface="Tahoma"/>
                <a:hlinkClick r:id="rId3" action="ppaction://hlinksldjump"/>
              </a:rPr>
              <a:t>ENADE </a:t>
            </a:r>
            <a:r>
              <a:rPr lang="pt-BR" sz="1000" kern="1200" spc="-15" dirty="0">
                <a:solidFill>
                  <a:srgbClr val="F2F2F2"/>
                </a:solidFill>
                <a:latin typeface="Raleway" charset="0"/>
                <a:ea typeface="+mn-ea"/>
                <a:cs typeface="Tahoma"/>
                <a:hlinkClick r:id="rId3" action="ppaction://hlinksldjump"/>
              </a:rPr>
              <a:t>2017</a:t>
            </a:r>
            <a:endParaRPr lang="pt-BR" sz="1000" kern="1200" dirty="0">
              <a:solidFill>
                <a:srgbClr val="F2F2F2"/>
              </a:solidFill>
              <a:latin typeface="Raleway" charset="0"/>
              <a:ea typeface="+mn-ea"/>
              <a:cs typeface="Tahoma"/>
              <a:hlinkClick r:id="rId3" action="ppaction://hlinksldjump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23" y="1444748"/>
            <a:ext cx="7671410" cy="414449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 idx="4294967295"/>
          </p:nvPr>
        </p:nvSpPr>
        <p:spPr>
          <a:xfrm>
            <a:off x="1810300" y="742400"/>
            <a:ext cx="5523599" cy="63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About this template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810200" y="743350"/>
            <a:ext cx="5523599" cy="63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pt-BR" sz="2000" b="1" dirty="0">
                <a:latin typeface="Merriweather" charset="0"/>
              </a:rPr>
              <a:t>EDITAL Nº 26 - ENADE 2017</a:t>
            </a:r>
            <a:br>
              <a:rPr lang="pt-BR" sz="2000" b="1" dirty="0">
                <a:latin typeface="Merriweather" charset="0"/>
              </a:rPr>
            </a:br>
            <a:r>
              <a:rPr lang="pt-BR" sz="2000" b="1" dirty="0">
                <a:latin typeface="Merriweather" charset="0"/>
              </a:rPr>
              <a:t> </a:t>
            </a:r>
            <a:r>
              <a:rPr lang="pt-BR" sz="2000" b="1" dirty="0" smtClean="0">
                <a:latin typeface="Merriweather" charset="0"/>
              </a:rPr>
              <a:t>INOVAÇÕES</a:t>
            </a:r>
            <a:endParaRPr lang="en" sz="2000" dirty="0">
              <a:latin typeface="Merriweather" charset="0"/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611560" y="1916832"/>
            <a:ext cx="7499176" cy="44644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lvl="0" indent="-285750" algn="just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pt-BR" sz="1600" b="1" dirty="0" smtClean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Enquadramento</a:t>
            </a:r>
            <a:r>
              <a:rPr lang="pt-BR" sz="1600" dirty="0" smtClean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 - PI só enquadra os cursos do ciclo </a:t>
            </a:r>
            <a:r>
              <a:rPr lang="pt-BR" sz="1600" dirty="0" err="1" smtClean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Enade</a:t>
            </a:r>
            <a:r>
              <a:rPr lang="pt-BR" sz="1600" dirty="0" smtClean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 2017; todos os coordenadores conseguem verificar Irregulares sem precisar de enquadramento.</a:t>
            </a:r>
            <a:endParaRPr lang="pt-BR" sz="1600" dirty="0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285750" lvl="0" indent="-285750" algn="just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pt-BR" sz="1600" b="1" dirty="0" smtClean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Sugerir Inscritos</a:t>
            </a:r>
            <a:r>
              <a:rPr lang="pt-BR" sz="1600" dirty="0" smtClean="0">
                <a:solidFill>
                  <a:schemeClr val="tx1"/>
                </a:solidFill>
                <a:latin typeface="Raleway"/>
                <a:ea typeface="Raleway"/>
                <a:cs typeface="Raleway"/>
                <a:sym typeface="Raleway"/>
              </a:rPr>
              <a:t> - </a:t>
            </a:r>
            <a:r>
              <a:rPr lang="pt-BR" sz="1600" dirty="0" smtClean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A </a:t>
            </a:r>
            <a:r>
              <a:rPr lang="pt-BR" sz="1600" dirty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inscrição dos estudantes habilitados pelo Inep, oriunda de informações do Censo da Educação Superior, deve ser utilizada como sugestão, </a:t>
            </a:r>
            <a:r>
              <a:rPr lang="pt-BR" sz="1600" b="1" dirty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cabendo ao coordenador de curso </a:t>
            </a:r>
            <a:r>
              <a:rPr lang="pt-BR" sz="1600" dirty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a </a:t>
            </a:r>
            <a:r>
              <a:rPr lang="pt-BR" sz="1600" u="sng" dirty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seleção</a:t>
            </a:r>
            <a:r>
              <a:rPr lang="pt-BR" sz="1600" dirty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 e a</a:t>
            </a:r>
            <a:r>
              <a:rPr lang="pt-BR" sz="1600" u="sng" dirty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 inscrição</a:t>
            </a:r>
            <a:r>
              <a:rPr lang="pt-BR" sz="1600" dirty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 dos estudantes aptos para o </a:t>
            </a:r>
            <a:r>
              <a:rPr lang="pt-BR" sz="1600" dirty="0" err="1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Enade</a:t>
            </a:r>
            <a:r>
              <a:rPr lang="pt-BR" sz="1600" dirty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, bem como a </a:t>
            </a:r>
            <a:r>
              <a:rPr lang="pt-BR" sz="1600" u="sng" dirty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exclusão</a:t>
            </a:r>
            <a:r>
              <a:rPr lang="pt-BR" sz="1600" dirty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 daqueles que não atendem às condições para participação</a:t>
            </a:r>
            <a:r>
              <a:rPr lang="pt-BR" sz="1600" dirty="0" smtClean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.</a:t>
            </a:r>
          </a:p>
          <a:p>
            <a:pPr marL="285750" lvl="0" indent="-285750" algn="just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pt-BR" sz="1600" b="1" dirty="0" smtClean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Efetivação do cadastro pelo aluno </a:t>
            </a:r>
            <a:r>
              <a:rPr lang="pt-BR" sz="1600" dirty="0" smtClean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-</a:t>
            </a:r>
            <a:r>
              <a:rPr lang="pt-BR" sz="1600" b="1" dirty="0" smtClean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BR" sz="1600" dirty="0" smtClean="0">
                <a:solidFill>
                  <a:srgbClr val="222222"/>
                </a:solidFill>
                <a:latin typeface="Raleway"/>
                <a:ea typeface="Raleway"/>
                <a:cs typeface="Raleway"/>
                <a:sym typeface="Raleway"/>
              </a:rPr>
              <a:t>O coordenador inscreve e o aluno acessa o sistema para confirmação do cadastro.</a:t>
            </a:r>
            <a:endParaRPr lang="pt-BR" sz="1600" b="1" dirty="0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" name="Shape 67"/>
          <p:cNvSpPr txBox="1"/>
          <p:nvPr/>
        </p:nvSpPr>
        <p:spPr>
          <a:xfrm>
            <a:off x="35622" y="6381328"/>
            <a:ext cx="8075114" cy="360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2700" lvl="0">
              <a:lnSpc>
                <a:spcPts val="670"/>
              </a:lnSpc>
            </a:pPr>
            <a:r>
              <a:rPr lang="pt-BR" sz="1000" kern="120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Diretoria </a:t>
            </a:r>
            <a:r>
              <a:rPr lang="pt-BR" sz="1000" kern="1200" spc="-2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de </a:t>
            </a:r>
            <a:r>
              <a:rPr lang="pt-BR" sz="1000" kern="1200" spc="-6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Avaliação  </a:t>
            </a:r>
            <a:r>
              <a:rPr lang="pt-BR" sz="1000" kern="1200" spc="-5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Institucional </a:t>
            </a:r>
            <a:r>
              <a:rPr lang="pt-BR" sz="1000" kern="1200" spc="-1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-</a:t>
            </a:r>
            <a:r>
              <a:rPr lang="pt-BR" sz="1000" kern="1200" spc="114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 </a:t>
            </a:r>
            <a:r>
              <a:rPr lang="pt-BR" sz="1000" kern="1200" spc="45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UFJF</a:t>
            </a:r>
          </a:p>
          <a:p>
            <a:pPr marL="12700" lvl="0">
              <a:spcBef>
                <a:spcPts val="240"/>
              </a:spcBef>
            </a:pPr>
            <a:r>
              <a:rPr lang="pt-BR" sz="1000" kern="1200" spc="50" dirty="0">
                <a:solidFill>
                  <a:srgbClr val="F2F2F2"/>
                </a:solidFill>
                <a:latin typeface="Raleway" charset="0"/>
                <a:ea typeface="+mn-ea"/>
                <a:cs typeface="Tahoma"/>
                <a:hlinkClick r:id="rId3" action="ppaction://hlinksldjump"/>
              </a:rPr>
              <a:t>ENADE </a:t>
            </a:r>
            <a:r>
              <a:rPr lang="pt-BR" sz="1000" kern="1200" spc="-15" dirty="0">
                <a:solidFill>
                  <a:srgbClr val="F2F2F2"/>
                </a:solidFill>
                <a:latin typeface="Raleway" charset="0"/>
                <a:ea typeface="+mn-ea"/>
                <a:cs typeface="Tahoma"/>
                <a:hlinkClick r:id="rId3" action="ppaction://hlinksldjump"/>
              </a:rPr>
              <a:t>2017</a:t>
            </a:r>
            <a:endParaRPr lang="pt-BR" sz="1000" kern="1200" dirty="0">
              <a:solidFill>
                <a:srgbClr val="F2F2F2"/>
              </a:solidFill>
              <a:latin typeface="Raleway" charset="0"/>
              <a:ea typeface="+mn-ea"/>
              <a:cs typeface="Tahoma"/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30779533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3568" y="1484784"/>
            <a:ext cx="8136904" cy="475252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buNone/>
            </a:pPr>
            <a:r>
              <a:rPr lang="pt-BR" sz="1500" b="1" dirty="0" smtClean="0">
                <a:solidFill>
                  <a:srgbClr val="A8122A"/>
                </a:solidFill>
              </a:rPr>
              <a:t>Edital </a:t>
            </a:r>
            <a:r>
              <a:rPr lang="pt-BR" sz="1500" b="1" dirty="0" err="1" smtClean="0">
                <a:solidFill>
                  <a:srgbClr val="A8122A"/>
                </a:solidFill>
              </a:rPr>
              <a:t>Enade</a:t>
            </a:r>
            <a:r>
              <a:rPr lang="pt-BR" sz="1500" b="1" dirty="0" smtClean="0">
                <a:solidFill>
                  <a:srgbClr val="A8122A"/>
                </a:solidFill>
              </a:rPr>
              <a:t> 2017:</a:t>
            </a:r>
            <a:endParaRPr lang="pt-BR" sz="1500" dirty="0"/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500" dirty="0"/>
              <a:t>Comunicar e instruir os alunos de seu respectivo curso;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500" dirty="0"/>
              <a:t>Gerar as listas no SIGA;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500" dirty="0"/>
              <a:t>Realizar a inscrição dos estudantes irregulares, ingressantes e concluintes no Sistema </a:t>
            </a:r>
            <a:r>
              <a:rPr lang="pt-BR" sz="1500" dirty="0" err="1"/>
              <a:t>Enade</a:t>
            </a:r>
            <a:r>
              <a:rPr lang="pt-BR" sz="1500" dirty="0"/>
              <a:t>;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500" dirty="0"/>
              <a:t>Incluir estudantes habilitados para o </a:t>
            </a:r>
            <a:r>
              <a:rPr lang="pt-BR" sz="1500" dirty="0" err="1"/>
              <a:t>Enade</a:t>
            </a:r>
            <a:r>
              <a:rPr lang="pt-BR" sz="1500" dirty="0"/>
              <a:t> 2017 que não estejam na lista disponibilizada pelo Inep, desde que justificada a razão da inclusão, que deve ser feita pelo nº de CPF do estudante;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500" dirty="0"/>
              <a:t>Excluir estudantes que não estejam na lista do Inep e que não estejam habilitados no </a:t>
            </a:r>
            <a:r>
              <a:rPr lang="pt-BR" sz="1500" dirty="0" err="1"/>
              <a:t>Enade</a:t>
            </a:r>
            <a:r>
              <a:rPr lang="pt-BR" sz="1500" dirty="0"/>
              <a:t> 2017 para o curso relacionado da IES, desde que justifiquem a razão da exclusão;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500" dirty="0"/>
              <a:t>Informar os dados acadêmicos dos estudantes, quando estes não estiverem na lista do Censo da Educação Superior;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500" dirty="0"/>
              <a:t>Avisar o estudante inscrito </a:t>
            </a:r>
            <a:r>
              <a:rPr lang="pt-BR" sz="1500" dirty="0" smtClean="0"/>
              <a:t>que ele precisa efetivar o cadastro</a:t>
            </a:r>
            <a:r>
              <a:rPr lang="pt-BR" sz="1500" dirty="0"/>
              <a:t> </a:t>
            </a:r>
            <a:r>
              <a:rPr lang="pt-BR" sz="1500" dirty="0" smtClean="0"/>
              <a:t>a partir do dia 14/08/17. </a:t>
            </a:r>
            <a:endParaRPr lang="pt-BR" sz="1500" dirty="0"/>
          </a:p>
          <a:p>
            <a:pPr lvl="0">
              <a:spcBef>
                <a:spcPts val="0"/>
              </a:spcBef>
              <a:buNone/>
            </a:pPr>
            <a:endParaRPr lang="en" sz="1400" dirty="0"/>
          </a:p>
        </p:txBody>
      </p:sp>
      <p:sp>
        <p:nvSpPr>
          <p:cNvPr id="113" name="Shape 113"/>
          <p:cNvSpPr txBox="1">
            <a:spLocks noGrp="1"/>
          </p:cNvSpPr>
          <p:nvPr>
            <p:ph type="title" idx="4294967295"/>
          </p:nvPr>
        </p:nvSpPr>
        <p:spPr>
          <a:xfrm>
            <a:off x="1810300" y="742400"/>
            <a:ext cx="5523599" cy="63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 can also split your content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810200" y="743350"/>
            <a:ext cx="5523599" cy="63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pt-BR" sz="2000" b="1" spc="-105" dirty="0">
                <a:latin typeface="Merriweather" charset="0"/>
              </a:rPr>
              <a:t>RESPONSABILIDADES E AÇÕES </a:t>
            </a:r>
            <a:r>
              <a:rPr lang="pt-BR" sz="2000" b="1" spc="-110" dirty="0">
                <a:latin typeface="Merriweather" charset="0"/>
              </a:rPr>
              <a:t>DOS COORDENADORES DE CURSO</a:t>
            </a:r>
            <a:endParaRPr lang="en" sz="2000" dirty="0">
              <a:latin typeface="Merriweather" charset="0"/>
            </a:endParaRPr>
          </a:p>
        </p:txBody>
      </p:sp>
      <p:sp>
        <p:nvSpPr>
          <p:cNvPr id="7" name="Shape 67"/>
          <p:cNvSpPr txBox="1"/>
          <p:nvPr/>
        </p:nvSpPr>
        <p:spPr>
          <a:xfrm>
            <a:off x="0" y="6396992"/>
            <a:ext cx="8110736" cy="476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2700" lvl="0">
              <a:lnSpc>
                <a:spcPts val="670"/>
              </a:lnSpc>
            </a:pPr>
            <a:r>
              <a:rPr lang="pt-BR" sz="1000" kern="120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Diretoria </a:t>
            </a:r>
            <a:r>
              <a:rPr lang="pt-BR" sz="1000" kern="1200" spc="-2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de </a:t>
            </a:r>
            <a:r>
              <a:rPr lang="pt-BR" sz="1000" kern="1200" spc="-6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Avaliação  </a:t>
            </a:r>
            <a:r>
              <a:rPr lang="pt-BR" sz="1000" kern="1200" spc="-5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Institucional </a:t>
            </a:r>
            <a:r>
              <a:rPr lang="pt-BR" sz="1000" kern="1200" spc="-1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-</a:t>
            </a:r>
            <a:r>
              <a:rPr lang="pt-BR" sz="1000" kern="1200" spc="114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 </a:t>
            </a:r>
            <a:r>
              <a:rPr lang="pt-BR" sz="1000" kern="1200" spc="45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UFJF</a:t>
            </a:r>
          </a:p>
          <a:p>
            <a:pPr marL="12700" lvl="0">
              <a:spcBef>
                <a:spcPts val="240"/>
              </a:spcBef>
            </a:pPr>
            <a:r>
              <a:rPr lang="pt-BR" sz="1000" kern="1200" spc="50" dirty="0">
                <a:solidFill>
                  <a:srgbClr val="F2F2F2"/>
                </a:solidFill>
                <a:latin typeface="Raleway" charset="0"/>
                <a:ea typeface="+mn-ea"/>
                <a:cs typeface="Tahoma"/>
                <a:hlinkClick r:id="rId3" action="ppaction://hlinksldjump"/>
              </a:rPr>
              <a:t>ENADE </a:t>
            </a:r>
            <a:r>
              <a:rPr lang="pt-BR" sz="1000" kern="1200" spc="-15" dirty="0">
                <a:solidFill>
                  <a:srgbClr val="F2F2F2"/>
                </a:solidFill>
                <a:latin typeface="Raleway" charset="0"/>
                <a:ea typeface="+mn-ea"/>
                <a:cs typeface="Tahoma"/>
                <a:hlinkClick r:id="rId3" action="ppaction://hlinksldjump"/>
              </a:rPr>
              <a:t>2017</a:t>
            </a:r>
            <a:endParaRPr lang="pt-BR" sz="1000" kern="1200" dirty="0">
              <a:solidFill>
                <a:srgbClr val="F2F2F2"/>
              </a:solidFill>
              <a:latin typeface="Raleway" charset="0"/>
              <a:ea typeface="+mn-ea"/>
              <a:cs typeface="Tahoma"/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898624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4690784" y="2568092"/>
            <a:ext cx="1970048" cy="1749899"/>
          </a:xfrm>
          <a:prstGeom prst="rightArrowCallout">
            <a:avLst>
              <a:gd name="adj1" fmla="val 12817"/>
              <a:gd name="adj2" fmla="val 14101"/>
              <a:gd name="adj3" fmla="val 18037"/>
              <a:gd name="adj4" fmla="val 78813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22222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pt-BR" sz="1800" b="1" dirty="0" smtClean="0">
                <a:latin typeface="Raleway" charset="0"/>
              </a:rPr>
              <a:t>PASSO </a:t>
            </a:r>
            <a:r>
              <a:rPr lang="pt-BR" sz="1800" b="1" dirty="0">
                <a:latin typeface="Raleway" charset="0"/>
              </a:rPr>
              <a:t>3: </a:t>
            </a:r>
            <a:r>
              <a:rPr lang="pt-BR" sz="1800" dirty="0">
                <a:latin typeface="Raleway" charset="0"/>
              </a:rPr>
              <a:t>Verificação </a:t>
            </a:r>
          </a:p>
          <a:p>
            <a:pPr lvl="0" algn="ctr" rtl="0">
              <a:spcBef>
                <a:spcPts val="0"/>
              </a:spcBef>
              <a:buNone/>
            </a:pPr>
            <a:endParaRPr lang="en" sz="18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1" name="Shape 191"/>
          <p:cNvSpPr/>
          <p:nvPr/>
        </p:nvSpPr>
        <p:spPr>
          <a:xfrm>
            <a:off x="2673960" y="2568093"/>
            <a:ext cx="1944216" cy="1749899"/>
          </a:xfrm>
          <a:prstGeom prst="rightArrowCallout">
            <a:avLst>
              <a:gd name="adj1" fmla="val 12817"/>
              <a:gd name="adj2" fmla="val 14101"/>
              <a:gd name="adj3" fmla="val 18037"/>
              <a:gd name="adj4" fmla="val 78813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22222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pt-BR" sz="1800" b="1" dirty="0" smtClean="0">
                <a:latin typeface="Raleway" charset="0"/>
              </a:rPr>
              <a:t>PASSO </a:t>
            </a:r>
            <a:r>
              <a:rPr lang="pt-BR" sz="1800" b="1" dirty="0">
                <a:latin typeface="Raleway" charset="0"/>
              </a:rPr>
              <a:t>2: </a:t>
            </a:r>
            <a:r>
              <a:rPr lang="pt-BR" sz="1800" dirty="0">
                <a:latin typeface="Raleway" charset="0"/>
              </a:rPr>
              <a:t>Concluintes</a:t>
            </a:r>
          </a:p>
          <a:p>
            <a:pPr lvl="0" algn="ctr" rtl="0">
              <a:spcBef>
                <a:spcPts val="0"/>
              </a:spcBef>
              <a:buNone/>
            </a:pPr>
            <a:endParaRPr lang="en" sz="18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title" idx="4294967295"/>
          </p:nvPr>
        </p:nvSpPr>
        <p:spPr>
          <a:xfrm>
            <a:off x="1810300" y="742400"/>
            <a:ext cx="5523599" cy="63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Our process is easy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1810200" y="743350"/>
            <a:ext cx="5523599" cy="63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pt-BR" sz="2000" b="1" spc="-105" dirty="0" smtClean="0">
                <a:latin typeface="Merriweather" charset="0"/>
              </a:rPr>
              <a:t>SIGA </a:t>
            </a:r>
            <a:r>
              <a:rPr lang="pt-BR" sz="2000" b="1" spc="-105" dirty="0">
                <a:latin typeface="Merriweather" charset="0"/>
              </a:rPr>
              <a:t>– </a:t>
            </a:r>
            <a:r>
              <a:rPr lang="pt-BR" sz="2000" b="1" spc="-105" dirty="0" smtClean="0">
                <a:latin typeface="Merriweather" charset="0"/>
              </a:rPr>
              <a:t>GERAÇÃO DAS LISTAGENS</a:t>
            </a:r>
            <a:endParaRPr lang="en" sz="2000" dirty="0">
              <a:latin typeface="Merriweather" charset="0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539552" y="2594776"/>
            <a:ext cx="2088232" cy="1749899"/>
          </a:xfrm>
          <a:prstGeom prst="rightArrowCallout">
            <a:avLst>
              <a:gd name="adj1" fmla="val 12817"/>
              <a:gd name="adj2" fmla="val 14101"/>
              <a:gd name="adj3" fmla="val 18037"/>
              <a:gd name="adj4" fmla="val 78813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22222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/>
            <a:r>
              <a:rPr lang="pt-BR" sz="1800" b="1" dirty="0" smtClean="0">
                <a:latin typeface="Raleway" charset="0"/>
              </a:rPr>
              <a:t>PASSO </a:t>
            </a:r>
            <a:r>
              <a:rPr lang="pt-BR" sz="1800" b="1" dirty="0">
                <a:latin typeface="Raleway" charset="0"/>
              </a:rPr>
              <a:t>1: </a:t>
            </a:r>
            <a:r>
              <a:rPr lang="pt-BR" sz="1800" dirty="0">
                <a:latin typeface="Raleway" charset="0"/>
              </a:rPr>
              <a:t>Ingressantes</a:t>
            </a:r>
          </a:p>
          <a:p>
            <a:pPr lvl="0" algn="ctr">
              <a:spcBef>
                <a:spcPts val="0"/>
              </a:spcBef>
              <a:buNone/>
            </a:pPr>
            <a:endParaRPr lang="en" sz="18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" name="Shape 190"/>
          <p:cNvSpPr/>
          <p:nvPr/>
        </p:nvSpPr>
        <p:spPr>
          <a:xfrm>
            <a:off x="6732240" y="2594775"/>
            <a:ext cx="2160240" cy="1749899"/>
          </a:xfrm>
          <a:prstGeom prst="rightArrowCallout">
            <a:avLst>
              <a:gd name="adj1" fmla="val 12817"/>
              <a:gd name="adj2" fmla="val 14101"/>
              <a:gd name="adj3" fmla="val 18037"/>
              <a:gd name="adj4" fmla="val 78813"/>
            </a:avLst>
          </a:prstGeom>
          <a:solidFill>
            <a:schemeClr val="accent2">
              <a:lumMod val="20000"/>
              <a:lumOff val="80000"/>
            </a:schemeClr>
          </a:solidFill>
          <a:ln w="28575" cap="flat" cmpd="sng">
            <a:solidFill>
              <a:srgbClr val="22222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/>
            <a:r>
              <a:rPr lang="pt-BR" sz="1800" b="1" dirty="0">
                <a:latin typeface="Raleway" charset="0"/>
              </a:rPr>
              <a:t>PASSO 4: </a:t>
            </a:r>
            <a:r>
              <a:rPr lang="pt-BR" sz="1800" dirty="0">
                <a:latin typeface="Raleway" charset="0"/>
              </a:rPr>
              <a:t>Exportar </a:t>
            </a:r>
            <a:r>
              <a:rPr lang="pt-BR" sz="1800" dirty="0" smtClean="0">
                <a:latin typeface="Raleway" charset="0"/>
              </a:rPr>
              <a:t>dados</a:t>
            </a:r>
          </a:p>
          <a:p>
            <a:pPr marL="12700" marR="5080" algn="ctr">
              <a:lnSpc>
                <a:spcPct val="102600"/>
              </a:lnSpc>
            </a:pPr>
            <a:r>
              <a:rPr lang="pt-BR" sz="1800" dirty="0">
                <a:latin typeface="Raleway" charset="0"/>
              </a:rPr>
              <a:t>(planilhas separadas)</a:t>
            </a:r>
          </a:p>
        </p:txBody>
      </p:sp>
      <p:sp>
        <p:nvSpPr>
          <p:cNvPr id="8" name="Shape 67"/>
          <p:cNvSpPr txBox="1"/>
          <p:nvPr/>
        </p:nvSpPr>
        <p:spPr>
          <a:xfrm>
            <a:off x="0" y="6381328"/>
            <a:ext cx="8110736" cy="476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2700" lvl="0">
              <a:lnSpc>
                <a:spcPts val="670"/>
              </a:lnSpc>
            </a:pPr>
            <a:r>
              <a:rPr lang="pt-BR" sz="1000" kern="120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Diretoria </a:t>
            </a:r>
            <a:r>
              <a:rPr lang="pt-BR" sz="1000" kern="1200" spc="-2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de </a:t>
            </a:r>
            <a:r>
              <a:rPr lang="pt-BR" sz="1000" kern="1200" spc="-6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Avaliação  </a:t>
            </a:r>
            <a:r>
              <a:rPr lang="pt-BR" sz="1000" kern="1200" spc="-5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Institucional </a:t>
            </a:r>
            <a:r>
              <a:rPr lang="pt-BR" sz="1000" kern="1200" spc="-1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-</a:t>
            </a:r>
            <a:r>
              <a:rPr lang="pt-BR" sz="1000" kern="1200" spc="114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 </a:t>
            </a:r>
            <a:r>
              <a:rPr lang="pt-BR" sz="1000" kern="1200" spc="45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UFJF</a:t>
            </a:r>
          </a:p>
          <a:p>
            <a:pPr marL="12700" lvl="0">
              <a:spcBef>
                <a:spcPts val="240"/>
              </a:spcBef>
            </a:pPr>
            <a:r>
              <a:rPr lang="pt-BR" sz="1000" kern="1200" spc="50" dirty="0">
                <a:solidFill>
                  <a:srgbClr val="F2F2F2"/>
                </a:solidFill>
                <a:latin typeface="Raleway" charset="0"/>
                <a:ea typeface="+mn-ea"/>
                <a:cs typeface="Tahoma"/>
                <a:hlinkClick r:id="rId3" action="ppaction://hlinksldjump"/>
              </a:rPr>
              <a:t>ENADE </a:t>
            </a:r>
            <a:r>
              <a:rPr lang="pt-BR" sz="1000" kern="1200" spc="-15" dirty="0">
                <a:solidFill>
                  <a:srgbClr val="F2F2F2"/>
                </a:solidFill>
                <a:latin typeface="Raleway" charset="0"/>
                <a:ea typeface="+mn-ea"/>
                <a:cs typeface="Tahoma"/>
                <a:hlinkClick r:id="rId3" action="ppaction://hlinksldjump"/>
              </a:rPr>
              <a:t>2017</a:t>
            </a:r>
            <a:endParaRPr lang="pt-BR" sz="1000" kern="1200" dirty="0">
              <a:solidFill>
                <a:srgbClr val="F2F2F2"/>
              </a:solidFill>
              <a:latin typeface="Raleway" charset="0"/>
              <a:ea typeface="+mn-ea"/>
              <a:cs typeface="Tahoma"/>
              <a:hlinkClick r:id="rId3" action="ppaction://hlinksldjump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67544" y="5085184"/>
            <a:ext cx="8352928" cy="40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just">
              <a:lnSpc>
                <a:spcPct val="102600"/>
              </a:lnSpc>
            </a:pPr>
            <a:r>
              <a:rPr lang="pt-BR" sz="2000" b="1" dirty="0">
                <a:latin typeface="Bookman Old Style" pitchFamily="18" charset="0"/>
              </a:rPr>
              <a:t>* Alunos trancados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1115616" y="1916832"/>
            <a:ext cx="7139136" cy="259228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71450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800" dirty="0">
                <a:latin typeface="Raleway" charset="0"/>
              </a:rPr>
              <a:t>Orientações do sistema:</a:t>
            </a:r>
          </a:p>
          <a:p>
            <a:pPr marL="171450" indent="-1714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800" dirty="0">
                <a:latin typeface="Raleway" charset="0"/>
              </a:rPr>
              <a:t>Para acessar o sistema, os coordenadores de curso têm de realizar um cadastro de senha.</a:t>
            </a:r>
          </a:p>
          <a:p>
            <a:pPr marL="171450" indent="-1714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800" dirty="0">
                <a:latin typeface="Raleway" charset="0"/>
              </a:rPr>
              <a:t>Após seguir os passos, o Inep envia um e-mail de confirmação com uma senha provisória; o coordenador deve solicitar ao sistema a função “recuperar senha”.</a:t>
            </a:r>
          </a:p>
          <a:p>
            <a:pPr lvl="0">
              <a:spcBef>
                <a:spcPts val="0"/>
              </a:spcBef>
              <a:buNone/>
            </a:pPr>
            <a:endParaRPr lang="en" sz="1400" dirty="0"/>
          </a:p>
        </p:txBody>
      </p:sp>
      <p:sp>
        <p:nvSpPr>
          <p:cNvPr id="113" name="Shape 113"/>
          <p:cNvSpPr txBox="1">
            <a:spLocks noGrp="1"/>
          </p:cNvSpPr>
          <p:nvPr>
            <p:ph type="title" idx="4294967295"/>
          </p:nvPr>
        </p:nvSpPr>
        <p:spPr>
          <a:xfrm>
            <a:off x="1810300" y="742400"/>
            <a:ext cx="5523599" cy="63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 can also split your content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810200" y="743350"/>
            <a:ext cx="5523599" cy="63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pt-BR" sz="2000" b="1" dirty="0">
                <a:latin typeface="Merriweather" charset="0"/>
              </a:rPr>
              <a:t>SISTEMA ENADE</a:t>
            </a:r>
            <a:endParaRPr lang="en" sz="2000" dirty="0">
              <a:latin typeface="Merriweather" charset="0"/>
            </a:endParaRPr>
          </a:p>
        </p:txBody>
      </p:sp>
      <p:sp>
        <p:nvSpPr>
          <p:cNvPr id="7" name="Shape 67"/>
          <p:cNvSpPr txBox="1"/>
          <p:nvPr/>
        </p:nvSpPr>
        <p:spPr>
          <a:xfrm>
            <a:off x="0" y="6396992"/>
            <a:ext cx="8110736" cy="476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2700" lvl="0">
              <a:lnSpc>
                <a:spcPts val="670"/>
              </a:lnSpc>
            </a:pPr>
            <a:r>
              <a:rPr lang="pt-BR" sz="1000" kern="120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Diretoria </a:t>
            </a:r>
            <a:r>
              <a:rPr lang="pt-BR" sz="1000" kern="1200" spc="-2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de </a:t>
            </a:r>
            <a:r>
              <a:rPr lang="pt-BR" sz="1000" kern="1200" spc="-6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Avaliação  </a:t>
            </a:r>
            <a:r>
              <a:rPr lang="pt-BR" sz="1000" kern="1200" spc="-5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Institucional </a:t>
            </a:r>
            <a:r>
              <a:rPr lang="pt-BR" sz="1000" kern="1200" spc="-1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-</a:t>
            </a:r>
            <a:r>
              <a:rPr lang="pt-BR" sz="1000" kern="1200" spc="114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 </a:t>
            </a:r>
            <a:r>
              <a:rPr lang="pt-BR" sz="1000" kern="1200" spc="45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UFJF</a:t>
            </a:r>
          </a:p>
          <a:p>
            <a:pPr marL="12700" lvl="0">
              <a:spcBef>
                <a:spcPts val="240"/>
              </a:spcBef>
            </a:pPr>
            <a:r>
              <a:rPr lang="pt-BR" sz="1000" kern="1200" spc="50" dirty="0">
                <a:solidFill>
                  <a:srgbClr val="F2F2F2"/>
                </a:solidFill>
                <a:latin typeface="Raleway" charset="0"/>
                <a:ea typeface="+mn-ea"/>
                <a:cs typeface="Tahoma"/>
                <a:hlinkClick r:id="rId3" action="ppaction://hlinksldjump"/>
              </a:rPr>
              <a:t>ENADE </a:t>
            </a:r>
            <a:r>
              <a:rPr lang="pt-BR" sz="1000" kern="1200" spc="-15" dirty="0">
                <a:solidFill>
                  <a:srgbClr val="F2F2F2"/>
                </a:solidFill>
                <a:latin typeface="Raleway" charset="0"/>
                <a:ea typeface="+mn-ea"/>
                <a:cs typeface="Tahoma"/>
                <a:hlinkClick r:id="rId3" action="ppaction://hlinksldjump"/>
              </a:rPr>
              <a:t>2017</a:t>
            </a:r>
            <a:endParaRPr lang="pt-BR" sz="1000" kern="1200" dirty="0">
              <a:solidFill>
                <a:srgbClr val="F2F2F2"/>
              </a:solidFill>
              <a:latin typeface="Raleway" charset="0"/>
              <a:ea typeface="+mn-ea"/>
              <a:cs typeface="Tahoma"/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517619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 idx="4294967295"/>
          </p:nvPr>
        </p:nvSpPr>
        <p:spPr>
          <a:xfrm>
            <a:off x="1810300" y="742400"/>
            <a:ext cx="5523599" cy="63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 can also split your content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810200" y="743350"/>
            <a:ext cx="5523599" cy="63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pt-BR" sz="2000" b="1" dirty="0">
                <a:latin typeface="Merriweather" charset="0"/>
              </a:rPr>
              <a:t>SISTEMA ENADE</a:t>
            </a:r>
            <a:endParaRPr lang="en" sz="2000" dirty="0">
              <a:latin typeface="Merriweather" charset="0"/>
            </a:endParaRPr>
          </a:p>
        </p:txBody>
      </p:sp>
      <p:sp>
        <p:nvSpPr>
          <p:cNvPr id="7" name="Shape 67"/>
          <p:cNvSpPr txBox="1"/>
          <p:nvPr/>
        </p:nvSpPr>
        <p:spPr>
          <a:xfrm>
            <a:off x="0" y="6396992"/>
            <a:ext cx="8110736" cy="476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2700" lvl="0">
              <a:lnSpc>
                <a:spcPts val="670"/>
              </a:lnSpc>
            </a:pPr>
            <a:r>
              <a:rPr lang="pt-BR" sz="1000" kern="120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Diretoria </a:t>
            </a:r>
            <a:r>
              <a:rPr lang="pt-BR" sz="1000" kern="1200" spc="-2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de </a:t>
            </a:r>
            <a:r>
              <a:rPr lang="pt-BR" sz="1000" kern="1200" spc="-6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Avaliação  </a:t>
            </a:r>
            <a:r>
              <a:rPr lang="pt-BR" sz="1000" kern="1200" spc="-5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Institucional </a:t>
            </a:r>
            <a:r>
              <a:rPr lang="pt-BR" sz="1000" kern="1200" spc="-1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-</a:t>
            </a:r>
            <a:r>
              <a:rPr lang="pt-BR" sz="1000" kern="1200" spc="114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 </a:t>
            </a:r>
            <a:r>
              <a:rPr lang="pt-BR" sz="1000" kern="1200" spc="45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UFJF</a:t>
            </a:r>
          </a:p>
          <a:p>
            <a:pPr marL="12700" lvl="0">
              <a:spcBef>
                <a:spcPts val="240"/>
              </a:spcBef>
            </a:pPr>
            <a:r>
              <a:rPr lang="pt-BR" sz="1000" kern="1200" spc="50" dirty="0">
                <a:solidFill>
                  <a:srgbClr val="F2F2F2"/>
                </a:solidFill>
                <a:latin typeface="Raleway" charset="0"/>
                <a:ea typeface="+mn-ea"/>
                <a:cs typeface="Tahoma"/>
                <a:hlinkClick r:id="rId3" action="ppaction://hlinksldjump"/>
              </a:rPr>
              <a:t>ENADE </a:t>
            </a:r>
            <a:r>
              <a:rPr lang="pt-BR" sz="1000" kern="1200" spc="-15" dirty="0">
                <a:solidFill>
                  <a:srgbClr val="F2F2F2"/>
                </a:solidFill>
                <a:latin typeface="Raleway" charset="0"/>
                <a:ea typeface="+mn-ea"/>
                <a:cs typeface="Tahoma"/>
                <a:hlinkClick r:id="rId3" action="ppaction://hlinksldjump"/>
              </a:rPr>
              <a:t>2017</a:t>
            </a:r>
            <a:endParaRPr lang="pt-BR" sz="1000" kern="1200" dirty="0">
              <a:solidFill>
                <a:srgbClr val="F2F2F2"/>
              </a:solidFill>
              <a:latin typeface="Raleway" charset="0"/>
              <a:ea typeface="+mn-ea"/>
              <a:cs typeface="Tahoma"/>
              <a:hlinkClick r:id="rId3" action="ppaction://hlinksldjump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00187"/>
            <a:ext cx="3600400" cy="220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00186"/>
            <a:ext cx="3672408" cy="2204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Imagem 11"/>
          <p:cNvPicPr/>
          <p:nvPr/>
        </p:nvPicPr>
        <p:blipFill rotWithShape="1">
          <a:blip r:embed="rId6"/>
          <a:srcRect t="4879" b="5375"/>
          <a:stretch/>
        </p:blipFill>
        <p:spPr bwMode="auto">
          <a:xfrm>
            <a:off x="2699793" y="4221088"/>
            <a:ext cx="3816424" cy="20765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245982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827584" y="1628800"/>
            <a:ext cx="7776864" cy="453650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84150" marR="5080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800" b="1" spc="-35" dirty="0">
                <a:solidFill>
                  <a:schemeClr val="accent6"/>
                </a:solidFill>
                <a:latin typeface="Raleway" charset="0"/>
                <a:cs typeface="Arial"/>
              </a:rPr>
              <a:t>Portaria Normativa </a:t>
            </a:r>
            <a:r>
              <a:rPr lang="pt-BR" sz="1800" b="1" spc="-30" dirty="0">
                <a:solidFill>
                  <a:schemeClr val="accent6"/>
                </a:solidFill>
                <a:latin typeface="Raleway" charset="0"/>
                <a:cs typeface="Arial"/>
              </a:rPr>
              <a:t>n</a:t>
            </a:r>
            <a:r>
              <a:rPr lang="pt-BR" sz="1800" b="1" i="1" spc="-44" baseline="27777" dirty="0">
                <a:solidFill>
                  <a:schemeClr val="accent6"/>
                </a:solidFill>
                <a:latin typeface="Raleway" charset="0"/>
                <a:cs typeface="Trebuchet MS"/>
              </a:rPr>
              <a:t>o </a:t>
            </a:r>
            <a:r>
              <a:rPr lang="pt-BR" sz="1800" b="1" spc="-45" dirty="0">
                <a:solidFill>
                  <a:schemeClr val="accent6"/>
                </a:solidFill>
                <a:latin typeface="Raleway" charset="0"/>
                <a:cs typeface="Arial"/>
              </a:rPr>
              <a:t>40/2007</a:t>
            </a:r>
            <a:r>
              <a:rPr lang="pt-BR" sz="1800" spc="-45" dirty="0">
                <a:latin typeface="Raleway" charset="0"/>
                <a:cs typeface="Arial"/>
              </a:rPr>
              <a:t>, Art. 33-J, e </a:t>
            </a:r>
            <a:r>
              <a:rPr lang="pt-BR" sz="1800" b="1" spc="-45" dirty="0">
                <a:solidFill>
                  <a:schemeClr val="accent6"/>
                </a:solidFill>
                <a:latin typeface="Raleway" charset="0"/>
                <a:cs typeface="Arial"/>
              </a:rPr>
              <a:t>Edital nº 26/2017</a:t>
            </a:r>
            <a:r>
              <a:rPr lang="pt-BR" sz="1800" b="1" spc="-45" dirty="0">
                <a:latin typeface="Raleway" charset="0"/>
                <a:cs typeface="Arial"/>
              </a:rPr>
              <a:t> </a:t>
            </a:r>
            <a:r>
              <a:rPr lang="pt-BR" sz="1800" spc="-25" dirty="0">
                <a:latin typeface="Raleway" charset="0"/>
                <a:cs typeface="Arial"/>
              </a:rPr>
              <a:t>imputam </a:t>
            </a:r>
            <a:r>
              <a:rPr lang="pt-BR" sz="1800" spc="-95" dirty="0">
                <a:latin typeface="Raleway" charset="0"/>
                <a:cs typeface="Arial"/>
              </a:rPr>
              <a:t>aos </a:t>
            </a:r>
            <a:r>
              <a:rPr lang="pt-BR" sz="1800" spc="-60" dirty="0">
                <a:latin typeface="Raleway" charset="0"/>
                <a:cs typeface="Arial"/>
              </a:rPr>
              <a:t>estudantes </a:t>
            </a:r>
            <a:r>
              <a:rPr lang="pt-BR" sz="1800" spc="-85" dirty="0">
                <a:latin typeface="Raleway" charset="0"/>
                <a:cs typeface="Arial"/>
              </a:rPr>
              <a:t>a </a:t>
            </a:r>
            <a:r>
              <a:rPr lang="pt-BR" sz="1800" spc="-60" dirty="0">
                <a:latin typeface="Raleway" charset="0"/>
                <a:cs typeface="Arial"/>
              </a:rPr>
              <a:t>responsabi</a:t>
            </a:r>
            <a:r>
              <a:rPr lang="pt-BR" sz="1800" spc="-45" dirty="0">
                <a:latin typeface="Raleway" charset="0"/>
                <a:cs typeface="Arial"/>
              </a:rPr>
              <a:t>lidade </a:t>
            </a:r>
            <a:r>
              <a:rPr lang="pt-BR" sz="1800" spc="-85" dirty="0">
                <a:latin typeface="Raleway" charset="0"/>
                <a:cs typeface="Arial"/>
              </a:rPr>
              <a:t>de</a:t>
            </a:r>
            <a:r>
              <a:rPr lang="pt-BR" sz="1800" spc="-85" dirty="0" smtClean="0">
                <a:latin typeface="Raleway" charset="0"/>
                <a:cs typeface="Arial"/>
              </a:rPr>
              <a:t>:</a:t>
            </a:r>
            <a:endParaRPr lang="pt-BR" sz="1800" spc="-85" dirty="0">
              <a:latin typeface="Raleway" charset="0"/>
              <a:cs typeface="Arial"/>
            </a:endParaRPr>
          </a:p>
          <a:p>
            <a:pPr marL="184150" marR="5080" indent="-1714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800" spc="-35" dirty="0">
                <a:latin typeface="Raleway" charset="0"/>
                <a:cs typeface="Arial"/>
              </a:rPr>
              <a:t>Tomar ciência do Edital nº 26/2017;</a:t>
            </a:r>
          </a:p>
          <a:p>
            <a:pPr marL="184150" marR="5080" indent="-1714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800" spc="-35" dirty="0">
                <a:latin typeface="Raleway" charset="0"/>
                <a:cs typeface="Arial"/>
              </a:rPr>
              <a:t>Efetuar o cadastro no Sistema </a:t>
            </a:r>
            <a:r>
              <a:rPr lang="pt-BR" sz="1800" spc="-35" dirty="0" err="1">
                <a:latin typeface="Raleway" charset="0"/>
                <a:cs typeface="Arial"/>
              </a:rPr>
              <a:t>Enade</a:t>
            </a:r>
            <a:r>
              <a:rPr lang="pt-BR" sz="1800" spc="-35" dirty="0">
                <a:latin typeface="Raleway" charset="0"/>
                <a:cs typeface="Arial"/>
              </a:rPr>
              <a:t>, observando todas as normais legais do Edital, inclusive aquelas que dizem respeito a casos especiais;</a:t>
            </a:r>
          </a:p>
          <a:p>
            <a:pPr marL="184150" marR="5080" indent="-1714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800" spc="-35" dirty="0">
                <a:latin typeface="Raleway" charset="0"/>
                <a:cs typeface="Arial"/>
              </a:rPr>
              <a:t>Verificar se o cadastro foi concluído com sucesso;</a:t>
            </a:r>
          </a:p>
          <a:p>
            <a:pPr marL="184150" marR="5080" indent="-1714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800" spc="-95" dirty="0">
                <a:latin typeface="Raleway" charset="0"/>
                <a:cs typeface="Arial"/>
              </a:rPr>
              <a:t>Se cursar duas graduações e estiver habilitado para ambas, </a:t>
            </a:r>
            <a:r>
              <a:rPr lang="pt-BR" sz="1800" spc="-95" dirty="0" smtClean="0">
                <a:latin typeface="Raleway" charset="0"/>
                <a:cs typeface="Arial"/>
              </a:rPr>
              <a:t>escolher, </a:t>
            </a:r>
            <a:r>
              <a:rPr lang="pt-BR" sz="1800" spc="-95" dirty="0">
                <a:latin typeface="Raleway" charset="0"/>
                <a:cs typeface="Arial"/>
              </a:rPr>
              <a:t>no momento do </a:t>
            </a:r>
            <a:r>
              <a:rPr lang="pt-BR" sz="1800" spc="-95" dirty="0" smtClean="0">
                <a:latin typeface="Raleway" charset="0"/>
                <a:cs typeface="Arial"/>
              </a:rPr>
              <a:t>cadastro, </a:t>
            </a:r>
            <a:r>
              <a:rPr lang="pt-BR" sz="1800" spc="-95" dirty="0">
                <a:latin typeface="Raleway" charset="0"/>
                <a:cs typeface="Arial"/>
              </a:rPr>
              <a:t>o curso pelo qual realizará o Exame;</a:t>
            </a:r>
            <a:endParaRPr lang="pt-BR" sz="1800" spc="-90" dirty="0">
              <a:latin typeface="Raleway" charset="0"/>
              <a:cs typeface="Arial"/>
            </a:endParaRPr>
          </a:p>
          <a:p>
            <a:pPr marL="184150" marR="5080" indent="-1714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800" spc="-90" dirty="0">
                <a:latin typeface="Raleway" charset="0"/>
                <a:cs typeface="Arial"/>
              </a:rPr>
              <a:t>Preencher o Questionário do Estudante;</a:t>
            </a:r>
          </a:p>
          <a:p>
            <a:pPr marL="184150" marR="5080" indent="-1714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800" spc="-90" dirty="0">
                <a:latin typeface="Raleway" charset="0"/>
                <a:cs typeface="Arial"/>
              </a:rPr>
              <a:t>Comparecer à prova ciente de todas as regras para a sua aplicação.</a:t>
            </a:r>
          </a:p>
          <a:p>
            <a:pPr lvl="0">
              <a:spcBef>
                <a:spcPts val="0"/>
              </a:spcBef>
              <a:buNone/>
            </a:pPr>
            <a:endParaRPr lang="en" sz="2000" dirty="0"/>
          </a:p>
        </p:txBody>
      </p:sp>
      <p:sp>
        <p:nvSpPr>
          <p:cNvPr id="113" name="Shape 113"/>
          <p:cNvSpPr txBox="1">
            <a:spLocks noGrp="1"/>
          </p:cNvSpPr>
          <p:nvPr>
            <p:ph type="title" idx="4294967295"/>
          </p:nvPr>
        </p:nvSpPr>
        <p:spPr>
          <a:xfrm>
            <a:off x="1810300" y="742400"/>
            <a:ext cx="5523599" cy="63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 can also split your content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810200" y="743350"/>
            <a:ext cx="5523599" cy="63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pt-BR" sz="2000" b="1" spc="-105" dirty="0">
                <a:latin typeface="Merriweather" charset="0"/>
              </a:rPr>
              <a:t>RESPONSABILIDADES </a:t>
            </a:r>
            <a:r>
              <a:rPr lang="pt-BR" sz="2000" b="1" spc="-110" dirty="0">
                <a:latin typeface="Merriweather" charset="0"/>
              </a:rPr>
              <a:t>DO</a:t>
            </a:r>
            <a:r>
              <a:rPr lang="pt-BR" sz="2000" b="1" spc="120" dirty="0">
                <a:latin typeface="Merriweather" charset="0"/>
              </a:rPr>
              <a:t> </a:t>
            </a:r>
            <a:r>
              <a:rPr lang="pt-BR" sz="2000" b="1" spc="-95" dirty="0">
                <a:latin typeface="Merriweather" charset="0"/>
              </a:rPr>
              <a:t>ESTUDANTE</a:t>
            </a:r>
            <a:endParaRPr lang="en" sz="2000" dirty="0">
              <a:latin typeface="Merriweather" charset="0"/>
            </a:endParaRPr>
          </a:p>
        </p:txBody>
      </p:sp>
      <p:sp>
        <p:nvSpPr>
          <p:cNvPr id="7" name="Shape 67"/>
          <p:cNvSpPr txBox="1"/>
          <p:nvPr/>
        </p:nvSpPr>
        <p:spPr>
          <a:xfrm>
            <a:off x="0" y="6381328"/>
            <a:ext cx="8110736" cy="476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2700" lvl="0">
              <a:lnSpc>
                <a:spcPts val="670"/>
              </a:lnSpc>
            </a:pPr>
            <a:r>
              <a:rPr lang="pt-BR" sz="1000" kern="120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Diretoria </a:t>
            </a:r>
            <a:r>
              <a:rPr lang="pt-BR" sz="1000" kern="1200" spc="-2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de </a:t>
            </a:r>
            <a:r>
              <a:rPr lang="pt-BR" sz="1000" kern="1200" spc="-6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Avaliação  </a:t>
            </a:r>
            <a:r>
              <a:rPr lang="pt-BR" sz="1000" kern="1200" spc="-5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Institucional </a:t>
            </a:r>
            <a:r>
              <a:rPr lang="pt-BR" sz="1000" kern="1200" spc="-1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-</a:t>
            </a:r>
            <a:r>
              <a:rPr lang="pt-BR" sz="1000" kern="1200" spc="114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 </a:t>
            </a:r>
            <a:r>
              <a:rPr lang="pt-BR" sz="1000" kern="1200" spc="45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UFJF</a:t>
            </a:r>
          </a:p>
          <a:p>
            <a:pPr marL="12700" lvl="0">
              <a:spcBef>
                <a:spcPts val="240"/>
              </a:spcBef>
            </a:pPr>
            <a:r>
              <a:rPr lang="pt-BR" sz="1000" kern="1200" spc="50" dirty="0">
                <a:solidFill>
                  <a:srgbClr val="F2F2F2"/>
                </a:solidFill>
                <a:latin typeface="Raleway" charset="0"/>
                <a:ea typeface="+mn-ea"/>
                <a:cs typeface="Tahoma"/>
                <a:hlinkClick r:id="rId3" action="ppaction://hlinksldjump"/>
              </a:rPr>
              <a:t>ENADE </a:t>
            </a:r>
            <a:r>
              <a:rPr lang="pt-BR" sz="1000" kern="1200" spc="-15" dirty="0">
                <a:solidFill>
                  <a:srgbClr val="F2F2F2"/>
                </a:solidFill>
                <a:latin typeface="Raleway" charset="0"/>
                <a:ea typeface="+mn-ea"/>
                <a:cs typeface="Tahoma"/>
                <a:hlinkClick r:id="rId3" action="ppaction://hlinksldjump"/>
              </a:rPr>
              <a:t>2017</a:t>
            </a:r>
            <a:endParaRPr lang="pt-BR" sz="1000" kern="1200" dirty="0">
              <a:solidFill>
                <a:srgbClr val="F2F2F2"/>
              </a:solidFill>
              <a:latin typeface="Raleway" charset="0"/>
              <a:ea typeface="+mn-ea"/>
              <a:cs typeface="Tahoma"/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746937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827584" y="1628800"/>
            <a:ext cx="7776864" cy="46805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84150" marR="128905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800" spc="-50" dirty="0">
                <a:latin typeface="Raleway" charset="0"/>
                <a:cs typeface="Arial"/>
              </a:rPr>
              <a:t>Preenchimento </a:t>
            </a:r>
            <a:r>
              <a:rPr lang="pt-BR" sz="1800" spc="-55" dirty="0">
                <a:latin typeface="Raleway" charset="0"/>
                <a:cs typeface="Arial"/>
              </a:rPr>
              <a:t>do </a:t>
            </a:r>
            <a:r>
              <a:rPr lang="pt-BR" sz="1800" spc="-70" dirty="0">
                <a:latin typeface="Raleway" charset="0"/>
                <a:cs typeface="Arial"/>
              </a:rPr>
              <a:t>Questionário </a:t>
            </a:r>
            <a:r>
              <a:rPr lang="pt-BR" sz="1800" spc="-55" dirty="0">
                <a:latin typeface="Raleway" charset="0"/>
                <a:cs typeface="Arial"/>
              </a:rPr>
              <a:t>do </a:t>
            </a:r>
            <a:r>
              <a:rPr lang="pt-BR" sz="1800" spc="-45" dirty="0">
                <a:latin typeface="Raleway" charset="0"/>
                <a:cs typeface="Arial"/>
              </a:rPr>
              <a:t>Estudante </a:t>
            </a:r>
            <a:r>
              <a:rPr lang="pt-BR" sz="1800" spc="-5" dirty="0">
                <a:latin typeface="Raleway" charset="0"/>
                <a:cs typeface="Arial"/>
              </a:rPr>
              <a:t>– das 10h do dia 28/08/2017 às 23h59min do dia </a:t>
            </a:r>
            <a:r>
              <a:rPr lang="pt-BR" sz="1800" spc="-5" dirty="0" smtClean="0">
                <a:latin typeface="Raleway" charset="0"/>
                <a:cs typeface="Arial"/>
              </a:rPr>
              <a:t>26/11/2017</a:t>
            </a:r>
            <a:r>
              <a:rPr lang="pt-BR" sz="1800" spc="-235" dirty="0">
                <a:latin typeface="Raleway" charset="0"/>
                <a:cs typeface="Arial"/>
              </a:rPr>
              <a:t>.</a:t>
            </a:r>
          </a:p>
          <a:p>
            <a:pPr marL="184150" marR="128905" indent="-1714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800" spc="-235" dirty="0">
                <a:latin typeface="Raleway" charset="0"/>
                <a:cs typeface="Arial"/>
              </a:rPr>
              <a:t>É </a:t>
            </a:r>
            <a:r>
              <a:rPr lang="pt-BR" sz="1800" spc="-55" dirty="0">
                <a:latin typeface="Raleway" charset="0"/>
                <a:cs typeface="Arial"/>
              </a:rPr>
              <a:t>obrigatório </a:t>
            </a:r>
            <a:r>
              <a:rPr lang="pt-BR" sz="1800" spc="-60" dirty="0">
                <a:latin typeface="Raleway" charset="0"/>
                <a:cs typeface="Arial"/>
              </a:rPr>
              <a:t>para </a:t>
            </a:r>
            <a:r>
              <a:rPr lang="pt-BR" sz="1800" spc="-75" dirty="0">
                <a:latin typeface="Raleway" charset="0"/>
                <a:cs typeface="Arial"/>
              </a:rPr>
              <a:t>que </a:t>
            </a:r>
            <a:r>
              <a:rPr lang="pt-BR" sz="1800" spc="-65" dirty="0">
                <a:latin typeface="Raleway" charset="0"/>
                <a:cs typeface="Arial"/>
              </a:rPr>
              <a:t>o </a:t>
            </a:r>
            <a:r>
              <a:rPr lang="pt-BR" sz="1800" spc="-50" dirty="0">
                <a:latin typeface="Raleway" charset="0"/>
                <a:cs typeface="Arial"/>
              </a:rPr>
              <a:t>estudante </a:t>
            </a:r>
            <a:r>
              <a:rPr lang="pt-BR" sz="1800" spc="-45" dirty="0">
                <a:latin typeface="Raleway" charset="0"/>
                <a:cs typeface="Arial"/>
              </a:rPr>
              <a:t>tenha  </a:t>
            </a:r>
            <a:r>
              <a:rPr lang="pt-BR" sz="1800" spc="-50" dirty="0">
                <a:latin typeface="Raleway" charset="0"/>
                <a:cs typeface="Arial"/>
              </a:rPr>
              <a:t>conhecimento </a:t>
            </a:r>
            <a:r>
              <a:rPr lang="pt-BR" sz="1800" spc="-60" dirty="0">
                <a:latin typeface="Raleway" charset="0"/>
                <a:cs typeface="Arial"/>
              </a:rPr>
              <a:t>do  </a:t>
            </a:r>
            <a:r>
              <a:rPr lang="pt-BR" sz="1800" spc="-35" dirty="0">
                <a:latin typeface="Raleway" charset="0"/>
                <a:cs typeface="Arial"/>
              </a:rPr>
              <a:t>local </a:t>
            </a:r>
            <a:r>
              <a:rPr lang="pt-BR" sz="1800" spc="-55" dirty="0">
                <a:latin typeface="Raleway" charset="0"/>
                <a:cs typeface="Arial"/>
              </a:rPr>
              <a:t>do</a:t>
            </a:r>
            <a:r>
              <a:rPr lang="pt-BR" sz="1800" spc="160" dirty="0">
                <a:latin typeface="Raleway" charset="0"/>
                <a:cs typeface="Arial"/>
              </a:rPr>
              <a:t> </a:t>
            </a:r>
            <a:r>
              <a:rPr lang="pt-BR" sz="1800" spc="-75" dirty="0">
                <a:latin typeface="Raleway" charset="0"/>
                <a:cs typeface="Arial"/>
              </a:rPr>
              <a:t>Exame;</a:t>
            </a:r>
          </a:p>
          <a:p>
            <a:pPr marL="184150" marR="128905" indent="-1714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800" spc="-75" dirty="0">
                <a:latin typeface="Raleway" charset="0"/>
                <a:cs typeface="Arial"/>
              </a:rPr>
              <a:t>O estudante que não preencher o Questionário ficará em situação irregular no </a:t>
            </a:r>
            <a:r>
              <a:rPr lang="pt-BR" sz="1800" spc="-75" dirty="0" err="1">
                <a:latin typeface="Raleway" charset="0"/>
                <a:cs typeface="Arial"/>
              </a:rPr>
              <a:t>Enade</a:t>
            </a:r>
            <a:r>
              <a:rPr lang="pt-BR" sz="1800" spc="-75" dirty="0">
                <a:latin typeface="Raleway" charset="0"/>
                <a:cs typeface="Arial"/>
              </a:rPr>
              <a:t> 2017, </a:t>
            </a:r>
            <a:r>
              <a:rPr lang="pt-BR" sz="1800" u="sng" spc="-75" dirty="0">
                <a:latin typeface="Raleway" charset="0"/>
                <a:cs typeface="Arial"/>
              </a:rPr>
              <a:t>mesmo que tenha realizado o Exame</a:t>
            </a:r>
            <a:r>
              <a:rPr lang="pt-BR" sz="1800" spc="-75" dirty="0">
                <a:latin typeface="Raleway" charset="0"/>
                <a:cs typeface="Arial"/>
              </a:rPr>
              <a:t>.</a:t>
            </a:r>
            <a:endParaRPr lang="pt-BR" sz="1800" dirty="0">
              <a:latin typeface="Raleway" charset="0"/>
              <a:cs typeface="Arial"/>
            </a:endParaRPr>
          </a:p>
          <a:p>
            <a:pPr marL="184150" marR="5080" indent="-171450" algn="just">
              <a:lnSpc>
                <a:spcPct val="150000"/>
              </a:lnSpc>
              <a:spcBef>
                <a:spcPts val="894"/>
              </a:spcBef>
              <a:buFont typeface="Arial" pitchFamily="34" charset="0"/>
              <a:buChar char="•"/>
            </a:pPr>
            <a:r>
              <a:rPr lang="pt-BR" sz="1800" spc="-50" dirty="0">
                <a:latin typeface="Raleway" charset="0"/>
                <a:cs typeface="Arial"/>
              </a:rPr>
              <a:t>Preenchimento </a:t>
            </a:r>
            <a:r>
              <a:rPr lang="pt-BR" sz="1800" spc="-55" dirty="0">
                <a:latin typeface="Raleway" charset="0"/>
                <a:cs typeface="Arial"/>
              </a:rPr>
              <a:t>do </a:t>
            </a:r>
            <a:r>
              <a:rPr lang="pt-BR" sz="1800" spc="-70" dirty="0">
                <a:latin typeface="Raleway" charset="0"/>
                <a:cs typeface="Arial"/>
              </a:rPr>
              <a:t>Questionário </a:t>
            </a:r>
            <a:r>
              <a:rPr lang="pt-BR" sz="1800" spc="-55" dirty="0">
                <a:latin typeface="Raleway" charset="0"/>
                <a:cs typeface="Arial"/>
              </a:rPr>
              <a:t>do </a:t>
            </a:r>
            <a:r>
              <a:rPr lang="pt-BR" sz="1800" spc="-60" dirty="0">
                <a:latin typeface="Raleway" charset="0"/>
                <a:cs typeface="Arial"/>
              </a:rPr>
              <a:t>Coordenador </a:t>
            </a:r>
            <a:r>
              <a:rPr lang="pt-BR" sz="1800" spc="-5" dirty="0">
                <a:latin typeface="Raleway" charset="0"/>
                <a:cs typeface="Arial"/>
              </a:rPr>
              <a:t>– das 10h do dia 27/11/2017 às 23h59min do dia 08/12/2017.</a:t>
            </a:r>
            <a:endParaRPr lang="pt-BR" sz="1800" dirty="0">
              <a:latin typeface="Raleway" charset="0"/>
              <a:cs typeface="Arial"/>
            </a:endParaRPr>
          </a:p>
          <a:p>
            <a:pPr lvl="0">
              <a:spcBef>
                <a:spcPts val="0"/>
              </a:spcBef>
              <a:buNone/>
            </a:pPr>
            <a:endParaRPr lang="en" sz="2000" dirty="0"/>
          </a:p>
        </p:txBody>
      </p:sp>
      <p:sp>
        <p:nvSpPr>
          <p:cNvPr id="113" name="Shape 113"/>
          <p:cNvSpPr txBox="1">
            <a:spLocks noGrp="1"/>
          </p:cNvSpPr>
          <p:nvPr>
            <p:ph type="title" idx="4294967295"/>
          </p:nvPr>
        </p:nvSpPr>
        <p:spPr>
          <a:xfrm>
            <a:off x="1810300" y="742400"/>
            <a:ext cx="5523599" cy="63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 can also split your content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810200" y="743350"/>
            <a:ext cx="5523599" cy="63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pt-BR" sz="2000" b="1" spc="-240" dirty="0" smtClean="0">
                <a:latin typeface="Merriweather" charset="0"/>
              </a:rPr>
              <a:t>REALIZAÇÃO  </a:t>
            </a:r>
            <a:r>
              <a:rPr lang="pt-BR" sz="2000" b="1" spc="-240" dirty="0">
                <a:latin typeface="Merriweather" charset="0"/>
              </a:rPr>
              <a:t>DO  EXAME</a:t>
            </a:r>
            <a:endParaRPr lang="en" sz="2000" dirty="0">
              <a:latin typeface="Merriweather" charset="0"/>
            </a:endParaRPr>
          </a:p>
        </p:txBody>
      </p:sp>
      <p:sp>
        <p:nvSpPr>
          <p:cNvPr id="7" name="Shape 67"/>
          <p:cNvSpPr txBox="1"/>
          <p:nvPr/>
        </p:nvSpPr>
        <p:spPr>
          <a:xfrm>
            <a:off x="-1384" y="6381328"/>
            <a:ext cx="8110736" cy="476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2700" lvl="0">
              <a:lnSpc>
                <a:spcPts val="670"/>
              </a:lnSpc>
            </a:pPr>
            <a:r>
              <a:rPr lang="pt-BR" sz="1000" kern="120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Diretoria </a:t>
            </a:r>
            <a:r>
              <a:rPr lang="pt-BR" sz="1000" kern="1200" spc="-2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de </a:t>
            </a:r>
            <a:r>
              <a:rPr lang="pt-BR" sz="1000" kern="1200" spc="-6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Avaliação  </a:t>
            </a:r>
            <a:r>
              <a:rPr lang="pt-BR" sz="1000" kern="1200" spc="-5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Institucional </a:t>
            </a:r>
            <a:r>
              <a:rPr lang="pt-BR" sz="1000" kern="1200" spc="-1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-</a:t>
            </a:r>
            <a:r>
              <a:rPr lang="pt-BR" sz="1000" kern="1200" spc="114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 </a:t>
            </a:r>
            <a:r>
              <a:rPr lang="pt-BR" sz="1000" kern="1200" spc="45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UFJF</a:t>
            </a:r>
          </a:p>
          <a:p>
            <a:pPr marL="12700" lvl="0">
              <a:spcBef>
                <a:spcPts val="240"/>
              </a:spcBef>
            </a:pPr>
            <a:r>
              <a:rPr lang="pt-BR" sz="1000" kern="1200" spc="50" dirty="0">
                <a:solidFill>
                  <a:srgbClr val="F2F2F2"/>
                </a:solidFill>
                <a:latin typeface="Raleway" charset="0"/>
                <a:ea typeface="+mn-ea"/>
                <a:cs typeface="Tahoma"/>
                <a:hlinkClick r:id="rId3" action="ppaction://hlinksldjump"/>
              </a:rPr>
              <a:t>ENADE </a:t>
            </a:r>
            <a:r>
              <a:rPr lang="pt-BR" sz="1000" kern="1200" spc="-15" dirty="0">
                <a:solidFill>
                  <a:srgbClr val="F2F2F2"/>
                </a:solidFill>
                <a:latin typeface="Raleway" charset="0"/>
                <a:ea typeface="+mn-ea"/>
                <a:cs typeface="Tahoma"/>
                <a:hlinkClick r:id="rId3" action="ppaction://hlinksldjump"/>
              </a:rPr>
              <a:t>2017</a:t>
            </a:r>
            <a:endParaRPr lang="pt-BR" sz="1000" kern="1200" dirty="0">
              <a:solidFill>
                <a:srgbClr val="F2F2F2"/>
              </a:solidFill>
              <a:latin typeface="Raleway" charset="0"/>
              <a:ea typeface="+mn-ea"/>
              <a:cs typeface="Tahoma"/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0745416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827584" y="1628800"/>
            <a:ext cx="7920880" cy="46805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81330" marR="212725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500" spc="-35" dirty="0">
                <a:latin typeface="Raleway" charset="0"/>
              </a:rPr>
              <a:t>A dispensa é um recurso disponível para estudantes que não participarem da prova;</a:t>
            </a:r>
          </a:p>
          <a:p>
            <a:pPr marL="481330" marR="212725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500" spc="-35" dirty="0">
                <a:latin typeface="Raleway" charset="0"/>
              </a:rPr>
              <a:t>Devem apresentar a solicitação de dispensa de acordo com o Art. 33-J da Portaria nº 40/2007 e o Edital nº 26/2017;</a:t>
            </a:r>
          </a:p>
          <a:p>
            <a:pPr marL="481330" marR="212725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500" spc="-35" dirty="0">
                <a:latin typeface="Raleway" charset="0"/>
              </a:rPr>
              <a:t>A solicitação de dispensa deve conter documento comprobatório do impedimento de participação, conforme Edital nº 26/2017;</a:t>
            </a:r>
          </a:p>
          <a:p>
            <a:pPr marL="481330" marR="212725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500" spc="-35" dirty="0">
                <a:latin typeface="Raleway" charset="0"/>
              </a:rPr>
              <a:t>O </a:t>
            </a:r>
            <a:r>
              <a:rPr lang="pt-BR" sz="1500" dirty="0">
                <a:latin typeface="Raleway" charset="0"/>
              </a:rPr>
              <a:t>coordenador de curso julga a solicitação e deve registrar o resultado do processo de dispensa no Sistema </a:t>
            </a:r>
            <a:r>
              <a:rPr lang="pt-BR" sz="1500" dirty="0" err="1">
                <a:latin typeface="Raleway" charset="0"/>
              </a:rPr>
              <a:t>Enade</a:t>
            </a:r>
            <a:r>
              <a:rPr lang="pt-BR" sz="1500" dirty="0">
                <a:latin typeface="Raleway" charset="0"/>
              </a:rPr>
              <a:t>, de </a:t>
            </a:r>
            <a:r>
              <a:rPr lang="pt-BR" sz="1500" b="1" dirty="0">
                <a:latin typeface="Raleway" charset="0"/>
              </a:rPr>
              <a:t>22/12/2017 a 31/01/2018</a:t>
            </a:r>
            <a:r>
              <a:rPr lang="pt-BR" sz="1500" dirty="0">
                <a:latin typeface="Raleway" charset="0"/>
              </a:rPr>
              <a:t> (o sistema só aceita casos de alunos que  preencheram  o  Questionário do Estudante);</a:t>
            </a:r>
          </a:p>
          <a:p>
            <a:pPr marL="481330" marR="212725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500" dirty="0">
                <a:latin typeface="Raleway" charset="0"/>
              </a:rPr>
              <a:t>Estudantes com pedidos de dispensa indeferidos podem solicitar recurso ao Inep;</a:t>
            </a:r>
          </a:p>
          <a:p>
            <a:pPr marL="481330" marR="212725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500" dirty="0">
                <a:latin typeface="Raleway" charset="0"/>
              </a:rPr>
              <a:t>Os estudantes em condição irregular ficam impedidos de colar  grau e devem ser inscritos no </a:t>
            </a:r>
            <a:r>
              <a:rPr lang="pt-BR" sz="1500" dirty="0" err="1">
                <a:latin typeface="Raleway" charset="0"/>
              </a:rPr>
              <a:t>Enade</a:t>
            </a:r>
            <a:r>
              <a:rPr lang="pt-BR" sz="1500" dirty="0">
                <a:latin typeface="Raleway" charset="0"/>
              </a:rPr>
              <a:t> do ano seguinte (sendo dispensados da prova).</a:t>
            </a:r>
          </a:p>
          <a:p>
            <a:pPr lvl="0">
              <a:spcBef>
                <a:spcPts val="0"/>
              </a:spcBef>
              <a:buNone/>
            </a:pPr>
            <a:endParaRPr lang="en" sz="1800" dirty="0"/>
          </a:p>
        </p:txBody>
      </p:sp>
      <p:sp>
        <p:nvSpPr>
          <p:cNvPr id="113" name="Shape 113"/>
          <p:cNvSpPr txBox="1">
            <a:spLocks noGrp="1"/>
          </p:cNvSpPr>
          <p:nvPr>
            <p:ph type="title" idx="4294967295"/>
          </p:nvPr>
        </p:nvSpPr>
        <p:spPr>
          <a:xfrm>
            <a:off x="1810300" y="742400"/>
            <a:ext cx="5523599" cy="63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 can also split your content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810200" y="743350"/>
            <a:ext cx="5523599" cy="63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pt-BR" sz="2000" b="1" spc="-80" dirty="0">
                <a:latin typeface="Merriweather" charset="0"/>
              </a:rPr>
              <a:t>DISPENSA </a:t>
            </a:r>
            <a:r>
              <a:rPr lang="pt-BR" sz="2000" b="1" spc="-105" dirty="0">
                <a:latin typeface="Merriweather" charset="0"/>
              </a:rPr>
              <a:t>NO </a:t>
            </a:r>
            <a:r>
              <a:rPr lang="pt-BR" sz="2000" b="1" spc="-95" dirty="0">
                <a:latin typeface="Merriweather" charset="0"/>
              </a:rPr>
              <a:t>SISTEMA</a:t>
            </a:r>
            <a:r>
              <a:rPr lang="pt-BR" sz="2000" b="1" spc="229" dirty="0">
                <a:latin typeface="Merriweather" charset="0"/>
              </a:rPr>
              <a:t> </a:t>
            </a:r>
            <a:r>
              <a:rPr lang="pt-BR" sz="2000" b="1" spc="70" dirty="0">
                <a:latin typeface="Merriweather" charset="0"/>
              </a:rPr>
              <a:t>ENADE</a:t>
            </a:r>
            <a:endParaRPr lang="en" sz="2000" dirty="0">
              <a:latin typeface="Merriweather" charset="0"/>
            </a:endParaRPr>
          </a:p>
        </p:txBody>
      </p:sp>
      <p:sp>
        <p:nvSpPr>
          <p:cNvPr id="7" name="Shape 67"/>
          <p:cNvSpPr txBox="1"/>
          <p:nvPr/>
        </p:nvSpPr>
        <p:spPr>
          <a:xfrm>
            <a:off x="0" y="6381328"/>
            <a:ext cx="8110736" cy="476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2700" lvl="0">
              <a:lnSpc>
                <a:spcPts val="670"/>
              </a:lnSpc>
            </a:pPr>
            <a:r>
              <a:rPr lang="pt-BR" sz="1000" kern="120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Diretoria </a:t>
            </a:r>
            <a:r>
              <a:rPr lang="pt-BR" sz="1000" kern="1200" spc="-2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de </a:t>
            </a:r>
            <a:r>
              <a:rPr lang="pt-BR" sz="1000" kern="1200" spc="-6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Avaliação  </a:t>
            </a:r>
            <a:r>
              <a:rPr lang="pt-BR" sz="1000" kern="1200" spc="-5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Institucional </a:t>
            </a:r>
            <a:r>
              <a:rPr lang="pt-BR" sz="1000" kern="1200" spc="-1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-</a:t>
            </a:r>
            <a:r>
              <a:rPr lang="pt-BR" sz="1000" kern="1200" spc="114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 </a:t>
            </a:r>
            <a:r>
              <a:rPr lang="pt-BR" sz="1000" kern="1200" spc="45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UFJF</a:t>
            </a:r>
          </a:p>
          <a:p>
            <a:pPr marL="12700" lvl="0">
              <a:spcBef>
                <a:spcPts val="240"/>
              </a:spcBef>
            </a:pPr>
            <a:r>
              <a:rPr lang="pt-BR" sz="1000" kern="1200" spc="50" dirty="0">
                <a:solidFill>
                  <a:srgbClr val="F2F2F2"/>
                </a:solidFill>
                <a:latin typeface="Raleway" charset="0"/>
                <a:ea typeface="+mn-ea"/>
                <a:cs typeface="Tahoma"/>
                <a:hlinkClick r:id="rId3" action="ppaction://hlinksldjump"/>
              </a:rPr>
              <a:t>ENADE </a:t>
            </a:r>
            <a:r>
              <a:rPr lang="pt-BR" sz="1000" kern="1200" spc="-15" dirty="0">
                <a:solidFill>
                  <a:srgbClr val="F2F2F2"/>
                </a:solidFill>
                <a:latin typeface="Raleway" charset="0"/>
                <a:ea typeface="+mn-ea"/>
                <a:cs typeface="Tahoma"/>
                <a:hlinkClick r:id="rId3" action="ppaction://hlinksldjump"/>
              </a:rPr>
              <a:t>2017</a:t>
            </a:r>
            <a:endParaRPr lang="pt-BR" sz="1000" kern="1200" dirty="0">
              <a:solidFill>
                <a:srgbClr val="F2F2F2"/>
              </a:solidFill>
              <a:latin typeface="Raleway" charset="0"/>
              <a:ea typeface="+mn-ea"/>
              <a:cs typeface="Tahoma"/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330859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827584" y="1628800"/>
            <a:ext cx="7776864" cy="46805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400" dirty="0" smtClean="0"/>
              <a:t>Disponível no site </a:t>
            </a:r>
            <a:r>
              <a:rPr lang="en" sz="1400" dirty="0" smtClean="0">
                <a:hlinkClick r:id="rId3"/>
              </a:rPr>
              <a:t>www.ufjf.br/diavi</a:t>
            </a:r>
            <a:r>
              <a:rPr lang="en" sz="1400" dirty="0" smtClean="0"/>
              <a:t> </a:t>
            </a:r>
            <a:endParaRPr lang="en" sz="1400" dirty="0"/>
          </a:p>
        </p:txBody>
      </p:sp>
      <p:sp>
        <p:nvSpPr>
          <p:cNvPr id="113" name="Shape 113"/>
          <p:cNvSpPr txBox="1">
            <a:spLocks noGrp="1"/>
          </p:cNvSpPr>
          <p:nvPr>
            <p:ph type="title" idx="4294967295"/>
          </p:nvPr>
        </p:nvSpPr>
        <p:spPr>
          <a:xfrm>
            <a:off x="1810300" y="742400"/>
            <a:ext cx="5523599" cy="63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 can also split your content</a:t>
            </a:r>
          </a:p>
        </p:txBody>
      </p:sp>
      <p:sp>
        <p:nvSpPr>
          <p:cNvPr id="7" name="Shape 67"/>
          <p:cNvSpPr txBox="1"/>
          <p:nvPr/>
        </p:nvSpPr>
        <p:spPr>
          <a:xfrm>
            <a:off x="0" y="6381328"/>
            <a:ext cx="8110736" cy="476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2700" lvl="0">
              <a:lnSpc>
                <a:spcPts val="670"/>
              </a:lnSpc>
            </a:pPr>
            <a:r>
              <a:rPr lang="pt-BR" sz="1000" kern="120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Diretoria </a:t>
            </a:r>
            <a:r>
              <a:rPr lang="pt-BR" sz="1000" kern="1200" spc="-2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de </a:t>
            </a:r>
            <a:r>
              <a:rPr lang="pt-BR" sz="1000" kern="1200" spc="-6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Avaliação  </a:t>
            </a:r>
            <a:r>
              <a:rPr lang="pt-BR" sz="1000" kern="1200" spc="-5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Institucional </a:t>
            </a:r>
            <a:r>
              <a:rPr lang="pt-BR" sz="1000" kern="1200" spc="-1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-</a:t>
            </a:r>
            <a:r>
              <a:rPr lang="pt-BR" sz="1000" kern="1200" spc="114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 </a:t>
            </a:r>
            <a:r>
              <a:rPr lang="pt-BR" sz="1000" kern="1200" spc="45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UFJF</a:t>
            </a:r>
          </a:p>
          <a:p>
            <a:pPr marL="12700" lvl="0">
              <a:spcBef>
                <a:spcPts val="240"/>
              </a:spcBef>
            </a:pPr>
            <a:r>
              <a:rPr lang="pt-BR" sz="1000" kern="1200" spc="50" dirty="0">
                <a:solidFill>
                  <a:srgbClr val="F2F2F2"/>
                </a:solidFill>
                <a:latin typeface="Raleway" charset="0"/>
                <a:ea typeface="+mn-ea"/>
                <a:cs typeface="Tahoma"/>
                <a:hlinkClick r:id="rId4" action="ppaction://hlinksldjump"/>
              </a:rPr>
              <a:t>ENADE </a:t>
            </a:r>
            <a:r>
              <a:rPr lang="pt-BR" sz="1000" kern="1200" spc="-15" dirty="0">
                <a:solidFill>
                  <a:srgbClr val="F2F2F2"/>
                </a:solidFill>
                <a:latin typeface="Raleway" charset="0"/>
                <a:ea typeface="+mn-ea"/>
                <a:cs typeface="Tahoma"/>
                <a:hlinkClick r:id="rId4" action="ppaction://hlinksldjump"/>
              </a:rPr>
              <a:t>2017</a:t>
            </a:r>
            <a:endParaRPr lang="pt-BR" sz="1000" kern="1200" dirty="0">
              <a:solidFill>
                <a:srgbClr val="F2F2F2"/>
              </a:solidFill>
              <a:latin typeface="Raleway" charset="0"/>
              <a:ea typeface="+mn-ea"/>
              <a:cs typeface="Tahoma"/>
              <a:hlinkClick r:id="rId4" action="ppaction://hlinksldjump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000" b="1" dirty="0" smtClean="0"/>
              <a:t>CALENDÁRIO ENADE</a:t>
            </a:r>
            <a:endParaRPr lang="pt-BR" sz="20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995945"/>
            <a:ext cx="588020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665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 idx="4294967295"/>
          </p:nvPr>
        </p:nvSpPr>
        <p:spPr>
          <a:xfrm>
            <a:off x="1810300" y="742400"/>
            <a:ext cx="5523599" cy="63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Let’s review some concepts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457200" y="2362200"/>
            <a:ext cx="2631900" cy="1739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A8122A"/>
                </a:solidFill>
              </a:rPr>
              <a:t>LEI SINAIS 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2"/>
          </p:nvPr>
        </p:nvSpPr>
        <p:spPr>
          <a:xfrm>
            <a:off x="3223963" y="2362200"/>
            <a:ext cx="2631900" cy="1739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A8122A"/>
                </a:solidFill>
              </a:rPr>
              <a:t>PORTARIA Nº </a:t>
            </a:r>
            <a:r>
              <a:rPr lang="en" b="1" dirty="0" smtClean="0">
                <a:solidFill>
                  <a:srgbClr val="A8122A"/>
                </a:solidFill>
              </a:rPr>
              <a:t>40/2017</a:t>
            </a:r>
            <a:endParaRPr lang="en" b="1" dirty="0" smtClean="0">
              <a:solidFill>
                <a:srgbClr val="A8122A"/>
              </a:solidFill>
            </a:endParaRPr>
          </a:p>
        </p:txBody>
      </p:sp>
      <p:sp>
        <p:nvSpPr>
          <p:cNvPr id="202" name="Shape 202"/>
          <p:cNvSpPr txBox="1">
            <a:spLocks noGrp="1"/>
          </p:cNvSpPr>
          <p:nvPr>
            <p:ph type="body" idx="3"/>
          </p:nvPr>
        </p:nvSpPr>
        <p:spPr>
          <a:xfrm>
            <a:off x="5990727" y="2362200"/>
            <a:ext cx="2631900" cy="1739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A8122A"/>
                </a:solidFill>
              </a:rPr>
              <a:t>EDITAL ENADE 2017</a:t>
            </a:r>
            <a:endParaRPr lang="en" b="1" dirty="0">
              <a:solidFill>
                <a:srgbClr val="A8122A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sz="1200" dirty="0"/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502312" y="3876408"/>
            <a:ext cx="2631900" cy="186865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A8122A"/>
                </a:solidFill>
              </a:rPr>
              <a:t>SISTEMA ENADE E SIGA </a:t>
            </a:r>
            <a:endParaRPr lang="en" b="1" dirty="0">
              <a:solidFill>
                <a:srgbClr val="A8122A"/>
              </a:solidFill>
            </a:endParaRPr>
          </a:p>
        </p:txBody>
      </p:sp>
      <p:sp>
        <p:nvSpPr>
          <p:cNvPr id="204" name="Shape 204"/>
          <p:cNvSpPr txBox="1">
            <a:spLocks noGrp="1"/>
          </p:cNvSpPr>
          <p:nvPr>
            <p:ph type="body" idx="2"/>
          </p:nvPr>
        </p:nvSpPr>
        <p:spPr>
          <a:xfrm>
            <a:off x="3230302" y="3839153"/>
            <a:ext cx="2631900" cy="81398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A8122A"/>
                </a:solidFill>
              </a:rPr>
              <a:t>PARTICIPAÇÃO DISCENTES</a:t>
            </a:r>
            <a:endParaRPr lang="en" b="1" dirty="0">
              <a:solidFill>
                <a:srgbClr val="A8122A"/>
              </a:solidFill>
            </a:endParaRPr>
          </a:p>
        </p:txBody>
      </p:sp>
      <p:sp>
        <p:nvSpPr>
          <p:cNvPr id="205" name="Shape 205"/>
          <p:cNvSpPr txBox="1">
            <a:spLocks noGrp="1"/>
          </p:cNvSpPr>
          <p:nvPr>
            <p:ph type="body" idx="3"/>
          </p:nvPr>
        </p:nvSpPr>
        <p:spPr>
          <a:xfrm>
            <a:off x="5941830" y="3876407"/>
            <a:ext cx="2631900" cy="1739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A8122A"/>
                </a:solidFill>
              </a:rPr>
              <a:t>CRONOGRAMA</a:t>
            </a:r>
            <a:endParaRPr lang="en" b="1" dirty="0">
              <a:solidFill>
                <a:srgbClr val="A8122A"/>
              </a:solidFill>
            </a:endParaRPr>
          </a:p>
          <a:p>
            <a:pPr lvl="0" algn="ctr" rtl="0">
              <a:spcBef>
                <a:spcPts val="0"/>
              </a:spcBef>
              <a:buNone/>
            </a:pPr>
            <a:endParaRPr sz="1200" dirty="0"/>
          </a:p>
        </p:txBody>
      </p:sp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xfrm>
            <a:off x="1810200" y="743350"/>
            <a:ext cx="5523599" cy="63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pt-BR" sz="2000" b="1" dirty="0" smtClean="0">
                <a:latin typeface="Merriweather" charset="0"/>
              </a:rPr>
              <a:t>PONTOS COMENTADOS</a:t>
            </a:r>
            <a:endParaRPr lang="en" sz="2000" dirty="0">
              <a:latin typeface="Merriweather" charset="0"/>
            </a:endParaRPr>
          </a:p>
        </p:txBody>
      </p:sp>
      <p:grpSp>
        <p:nvGrpSpPr>
          <p:cNvPr id="207" name="Shape 207"/>
          <p:cNvGrpSpPr/>
          <p:nvPr/>
        </p:nvGrpSpPr>
        <p:grpSpPr>
          <a:xfrm>
            <a:off x="1577522" y="1977740"/>
            <a:ext cx="401438" cy="401438"/>
            <a:chOff x="2594325" y="1627175"/>
            <a:chExt cx="440850" cy="440850"/>
          </a:xfrm>
        </p:grpSpPr>
        <p:sp>
          <p:nvSpPr>
            <p:cNvPr id="208" name="Shape 20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0" t="0" r="0" b="0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A8122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09" name="Shape 209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0" t="0" r="0" b="0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A8122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0" name="Shape 210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0" t="0" r="0" b="0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A8122A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434" y="1972198"/>
            <a:ext cx="40163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103" y="2019496"/>
            <a:ext cx="401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522" y="3434751"/>
            <a:ext cx="401637" cy="44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514" y="3406844"/>
            <a:ext cx="401637" cy="441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493" y="3422569"/>
            <a:ext cx="401637" cy="44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699792" y="544319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800" b="1" smtClean="0">
                <a:solidFill>
                  <a:srgbClr val="A8122A"/>
                </a:solidFill>
                <a:latin typeface="Raleway"/>
                <a:sym typeface="Raleway"/>
              </a:rPr>
              <a:t>DÚVIDAS E ESCLARECIMENTOS</a:t>
            </a:r>
            <a:endParaRPr lang="pt-BR" sz="1800" b="1" dirty="0">
              <a:solidFill>
                <a:srgbClr val="C00000"/>
              </a:solidFill>
              <a:latin typeface="Raleway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159" y="4793356"/>
            <a:ext cx="545873" cy="507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827584" y="1628800"/>
            <a:ext cx="7776864" cy="468052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184150" indent="-1714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t-BR" sz="1600" spc="-55" dirty="0">
                <a:latin typeface="Raleway" charset="0"/>
                <a:cs typeface="Arial"/>
              </a:rPr>
              <a:t>O Inep </a:t>
            </a:r>
            <a:r>
              <a:rPr lang="pt-BR" sz="1600" spc="-35" dirty="0">
                <a:latin typeface="Raleway" charset="0"/>
                <a:cs typeface="Arial"/>
              </a:rPr>
              <a:t>divulga </a:t>
            </a:r>
            <a:r>
              <a:rPr lang="pt-BR" sz="1600" spc="-50" dirty="0">
                <a:latin typeface="Raleway" charset="0"/>
                <a:cs typeface="Arial"/>
              </a:rPr>
              <a:t>anualmente:</a:t>
            </a:r>
            <a:endParaRPr lang="pt-BR" sz="1600" dirty="0">
              <a:latin typeface="Raleway" charset="0"/>
              <a:cs typeface="Arial"/>
            </a:endParaRPr>
          </a:p>
          <a:p>
            <a:pPr marL="481330" marR="123825" indent="-171450" algn="just">
              <a:lnSpc>
                <a:spcPct val="150000"/>
              </a:lnSpc>
              <a:spcBef>
                <a:spcPts val="434"/>
              </a:spcBef>
              <a:buFont typeface="Wingdings" pitchFamily="2" charset="2"/>
              <a:buChar char="Ø"/>
            </a:pPr>
            <a:r>
              <a:rPr lang="pt-BR" sz="1600" spc="-70" dirty="0">
                <a:latin typeface="Raleway" charset="0"/>
                <a:cs typeface="Arial"/>
              </a:rPr>
              <a:t>Relatório </a:t>
            </a:r>
            <a:r>
              <a:rPr lang="pt-BR" sz="1600" spc="-85" dirty="0">
                <a:latin typeface="Raleway" charset="0"/>
                <a:cs typeface="Arial"/>
              </a:rPr>
              <a:t>de </a:t>
            </a:r>
            <a:r>
              <a:rPr lang="pt-BR" sz="1600" spc="-110" dirty="0">
                <a:latin typeface="Raleway" charset="0"/>
                <a:cs typeface="Arial"/>
              </a:rPr>
              <a:t>Presença </a:t>
            </a:r>
            <a:r>
              <a:rPr lang="pt-BR" sz="1600" spc="-5" dirty="0">
                <a:latin typeface="Raleway" charset="0"/>
                <a:cs typeface="Arial"/>
              </a:rPr>
              <a:t>- </a:t>
            </a:r>
            <a:r>
              <a:rPr lang="pt-BR" sz="1600" spc="-40" dirty="0">
                <a:latin typeface="Raleway" charset="0"/>
                <a:cs typeface="Arial"/>
              </a:rPr>
              <a:t>por </a:t>
            </a:r>
            <a:r>
              <a:rPr lang="pt-BR" sz="1600" spc="-50" dirty="0">
                <a:latin typeface="Raleway" charset="0"/>
                <a:cs typeface="Arial"/>
              </a:rPr>
              <a:t>curso </a:t>
            </a:r>
            <a:r>
              <a:rPr lang="pt-BR" sz="1600" spc="-75" dirty="0">
                <a:latin typeface="Raleway" charset="0"/>
                <a:cs typeface="Arial"/>
              </a:rPr>
              <a:t>que </a:t>
            </a:r>
            <a:r>
              <a:rPr lang="pt-BR" sz="1600" spc="-20" dirty="0">
                <a:latin typeface="Raleway" charset="0"/>
                <a:cs typeface="Arial"/>
              </a:rPr>
              <a:t>lista </a:t>
            </a:r>
            <a:r>
              <a:rPr lang="pt-BR" sz="1600" spc="-95" dirty="0">
                <a:latin typeface="Raleway" charset="0"/>
                <a:cs typeface="Arial"/>
              </a:rPr>
              <a:t>os </a:t>
            </a:r>
            <a:r>
              <a:rPr lang="pt-BR" sz="1600" spc="-60" dirty="0">
                <a:latin typeface="Raleway" charset="0"/>
                <a:cs typeface="Arial"/>
              </a:rPr>
              <a:t>alunos </a:t>
            </a:r>
            <a:r>
              <a:rPr lang="pt-BR" sz="1600" spc="-85" dirty="0">
                <a:latin typeface="Raleway" charset="0"/>
                <a:cs typeface="Arial"/>
              </a:rPr>
              <a:t>em  </a:t>
            </a:r>
            <a:r>
              <a:rPr lang="pt-BR" sz="1600" spc="-110" dirty="0">
                <a:latin typeface="Raleway" charset="0"/>
                <a:cs typeface="Arial"/>
              </a:rPr>
              <a:t>situação  </a:t>
            </a:r>
            <a:r>
              <a:rPr lang="pt-BR" sz="1600" spc="-50" dirty="0">
                <a:latin typeface="Raleway" charset="0"/>
                <a:cs typeface="Arial"/>
              </a:rPr>
              <a:t>regular </a:t>
            </a:r>
            <a:r>
              <a:rPr lang="pt-BR" sz="1600" spc="-10" dirty="0">
                <a:latin typeface="Raleway" charset="0"/>
                <a:cs typeface="Arial"/>
              </a:rPr>
              <a:t>junto </a:t>
            </a:r>
            <a:r>
              <a:rPr lang="pt-BR" sz="1600" spc="-75" dirty="0">
                <a:latin typeface="Raleway" charset="0"/>
                <a:cs typeface="Arial"/>
              </a:rPr>
              <a:t>ao  </a:t>
            </a:r>
            <a:r>
              <a:rPr lang="pt-BR" sz="1600" spc="-80" dirty="0" err="1">
                <a:latin typeface="Raleway" charset="0"/>
                <a:cs typeface="Arial"/>
              </a:rPr>
              <a:t>Enade</a:t>
            </a:r>
            <a:r>
              <a:rPr lang="pt-BR" sz="1600" spc="-80" dirty="0">
                <a:latin typeface="Raleway" charset="0"/>
                <a:cs typeface="Arial"/>
              </a:rPr>
              <a:t>  </a:t>
            </a:r>
            <a:r>
              <a:rPr lang="pt-BR" sz="1600" spc="-50" dirty="0">
                <a:latin typeface="Raleway" charset="0"/>
                <a:cs typeface="Arial"/>
              </a:rPr>
              <a:t>num </a:t>
            </a:r>
            <a:r>
              <a:rPr lang="pt-BR" sz="1600" spc="-45" dirty="0">
                <a:latin typeface="Raleway" charset="0"/>
                <a:cs typeface="Arial"/>
              </a:rPr>
              <a:t>determinado </a:t>
            </a:r>
            <a:r>
              <a:rPr lang="pt-BR" sz="1600" spc="-50" dirty="0">
                <a:latin typeface="Raleway" charset="0"/>
                <a:cs typeface="Arial"/>
              </a:rPr>
              <a:t>ano.</a:t>
            </a:r>
            <a:endParaRPr lang="pt-BR" sz="1600" dirty="0">
              <a:latin typeface="Raleway" charset="0"/>
              <a:cs typeface="Arial"/>
            </a:endParaRPr>
          </a:p>
          <a:p>
            <a:pPr marL="481330" marR="5080" indent="-171450" algn="just">
              <a:lnSpc>
                <a:spcPct val="150000"/>
              </a:lnSpc>
              <a:spcBef>
                <a:spcPts val="710"/>
              </a:spcBef>
              <a:buFont typeface="Wingdings" pitchFamily="2" charset="2"/>
              <a:buChar char="Ø"/>
            </a:pPr>
            <a:r>
              <a:rPr lang="pt-BR" sz="1600" spc="-75" dirty="0">
                <a:latin typeface="Raleway" charset="0"/>
                <a:cs typeface="Arial"/>
              </a:rPr>
              <a:t>Relatórios </a:t>
            </a:r>
            <a:r>
              <a:rPr lang="pt-BR" sz="1600" spc="-85" dirty="0">
                <a:latin typeface="Raleway" charset="0"/>
                <a:cs typeface="Arial"/>
              </a:rPr>
              <a:t>de </a:t>
            </a:r>
            <a:r>
              <a:rPr lang="pt-BR" sz="1600" spc="-60" dirty="0">
                <a:latin typeface="Raleway" charset="0"/>
                <a:cs typeface="Arial"/>
              </a:rPr>
              <a:t>Curso, </a:t>
            </a:r>
            <a:r>
              <a:rPr lang="pt-BR" sz="1600" spc="-85" dirty="0">
                <a:latin typeface="Raleway" charset="0"/>
                <a:cs typeface="Arial"/>
              </a:rPr>
              <a:t>de </a:t>
            </a:r>
            <a:r>
              <a:rPr lang="pt-BR" sz="1600" spc="-70" dirty="0">
                <a:latin typeface="Raleway" charset="0"/>
                <a:cs typeface="Arial"/>
              </a:rPr>
              <a:t>IES </a:t>
            </a:r>
            <a:r>
              <a:rPr lang="pt-BR" sz="1600" spc="-125" dirty="0">
                <a:latin typeface="Raleway" charset="0"/>
                <a:cs typeface="Arial"/>
              </a:rPr>
              <a:t>e </a:t>
            </a:r>
            <a:r>
              <a:rPr lang="pt-BR" sz="1600" spc="-110" dirty="0">
                <a:latin typeface="Raleway" charset="0"/>
                <a:cs typeface="Arial"/>
              </a:rPr>
              <a:t>Síntese </a:t>
            </a:r>
            <a:r>
              <a:rPr lang="pt-BR" sz="1600" spc="-85" dirty="0">
                <a:latin typeface="Raleway" charset="0"/>
                <a:cs typeface="Arial"/>
              </a:rPr>
              <a:t>de </a:t>
            </a:r>
            <a:r>
              <a:rPr lang="pt-BR" sz="1600" spc="-120" dirty="0">
                <a:latin typeface="Raleway" charset="0"/>
                <a:cs typeface="Arial"/>
              </a:rPr>
              <a:t>Área </a:t>
            </a:r>
            <a:r>
              <a:rPr lang="pt-BR" sz="1600" spc="-5" dirty="0">
                <a:latin typeface="Raleway" charset="0"/>
                <a:cs typeface="Arial"/>
              </a:rPr>
              <a:t>- </a:t>
            </a:r>
            <a:r>
              <a:rPr lang="pt-BR" sz="1600" spc="-105" dirty="0">
                <a:latin typeface="Raleway" charset="0"/>
                <a:cs typeface="Arial"/>
              </a:rPr>
              <a:t>informações  </a:t>
            </a:r>
            <a:r>
              <a:rPr lang="pt-BR" sz="1600" spc="-70" dirty="0">
                <a:latin typeface="Raleway" charset="0"/>
                <a:cs typeface="Arial"/>
              </a:rPr>
              <a:t>estatísticas </a:t>
            </a:r>
            <a:r>
              <a:rPr lang="pt-BR" sz="1600" spc="-65" dirty="0">
                <a:latin typeface="Raleway" charset="0"/>
                <a:cs typeface="Arial"/>
              </a:rPr>
              <a:t>agrupadas </a:t>
            </a:r>
            <a:r>
              <a:rPr lang="pt-BR" sz="1600" spc="-35" dirty="0">
                <a:latin typeface="Raleway" charset="0"/>
                <a:cs typeface="Arial"/>
              </a:rPr>
              <a:t>por </a:t>
            </a:r>
            <a:r>
              <a:rPr lang="pt-BR" sz="1600" spc="-50" dirty="0">
                <a:latin typeface="Raleway" charset="0"/>
                <a:cs typeface="Arial"/>
              </a:rPr>
              <a:t>curso, </a:t>
            </a:r>
            <a:r>
              <a:rPr lang="pt-BR" sz="1600" spc="-70" dirty="0">
                <a:latin typeface="Raleway" charset="0"/>
                <a:cs typeface="Arial"/>
              </a:rPr>
              <a:t>IES </a:t>
            </a:r>
            <a:r>
              <a:rPr lang="pt-BR" sz="1600" spc="-125" dirty="0">
                <a:latin typeface="Raleway" charset="0"/>
                <a:cs typeface="Arial"/>
              </a:rPr>
              <a:t>e </a:t>
            </a:r>
            <a:r>
              <a:rPr lang="pt-BR" sz="1600" spc="-130" dirty="0">
                <a:latin typeface="Raleway" charset="0"/>
                <a:cs typeface="Arial"/>
              </a:rPr>
              <a:t> área </a:t>
            </a:r>
            <a:r>
              <a:rPr lang="pt-BR" sz="1600" spc="-85" dirty="0">
                <a:latin typeface="Raleway" charset="0"/>
                <a:cs typeface="Arial"/>
              </a:rPr>
              <a:t>de </a:t>
            </a:r>
            <a:r>
              <a:rPr lang="pt-BR" sz="1600" spc="-110" dirty="0">
                <a:latin typeface="Raleway" charset="0"/>
                <a:cs typeface="Arial"/>
              </a:rPr>
              <a:t>avaliação </a:t>
            </a:r>
            <a:r>
              <a:rPr lang="pt-BR" sz="1600" spc="-40" dirty="0">
                <a:latin typeface="Raleway" charset="0"/>
                <a:cs typeface="Arial"/>
              </a:rPr>
              <a:t>por  </a:t>
            </a:r>
            <a:r>
              <a:rPr lang="pt-BR" sz="1600" spc="-50" dirty="0">
                <a:latin typeface="Raleway" charset="0"/>
                <a:cs typeface="Arial"/>
              </a:rPr>
              <a:t>ano. </a:t>
            </a:r>
          </a:p>
          <a:p>
            <a:pPr marL="481330" marR="5080" indent="-171450" algn="just">
              <a:lnSpc>
                <a:spcPct val="150000"/>
              </a:lnSpc>
              <a:spcBef>
                <a:spcPts val="710"/>
              </a:spcBef>
              <a:buFont typeface="Wingdings" pitchFamily="2" charset="2"/>
              <a:buChar char="Ø"/>
            </a:pPr>
            <a:r>
              <a:rPr lang="pt-BR" sz="1600" spc="-50" dirty="0">
                <a:latin typeface="Raleway" charset="0"/>
                <a:cs typeface="Arial"/>
              </a:rPr>
              <a:t>Conceito </a:t>
            </a:r>
            <a:r>
              <a:rPr lang="pt-BR" sz="1600" spc="-65" dirty="0" err="1">
                <a:latin typeface="Raleway" charset="0"/>
                <a:cs typeface="Arial"/>
              </a:rPr>
              <a:t>Enade</a:t>
            </a:r>
            <a:r>
              <a:rPr lang="pt-BR" sz="1600" spc="-65" dirty="0">
                <a:latin typeface="Raleway" charset="0"/>
                <a:cs typeface="Arial"/>
              </a:rPr>
              <a:t>, o </a:t>
            </a:r>
            <a:r>
              <a:rPr lang="pt-BR" sz="1600" spc="-80" dirty="0">
                <a:latin typeface="Raleway" charset="0"/>
                <a:cs typeface="Arial"/>
              </a:rPr>
              <a:t>desempenho </a:t>
            </a:r>
            <a:r>
              <a:rPr lang="pt-BR" sz="1600" spc="-65" dirty="0">
                <a:latin typeface="Raleway" charset="0"/>
                <a:cs typeface="Arial"/>
              </a:rPr>
              <a:t>(mínimo, má</a:t>
            </a:r>
            <a:r>
              <a:rPr lang="pt-BR" sz="1600" spc="-85" dirty="0">
                <a:latin typeface="Raleway" charset="0"/>
                <a:cs typeface="Arial"/>
              </a:rPr>
              <a:t>ximo, </a:t>
            </a:r>
            <a:r>
              <a:rPr lang="pt-BR" sz="1600" spc="-100" dirty="0">
                <a:latin typeface="Raleway" charset="0"/>
                <a:cs typeface="Arial"/>
              </a:rPr>
              <a:t>média, </a:t>
            </a:r>
            <a:r>
              <a:rPr lang="pt-BR" sz="1600" spc="-55" dirty="0">
                <a:latin typeface="Raleway" charset="0"/>
                <a:cs typeface="Arial"/>
              </a:rPr>
              <a:t>mediana, </a:t>
            </a:r>
            <a:r>
              <a:rPr lang="pt-BR" sz="1600" spc="-75" dirty="0">
                <a:latin typeface="Raleway" charset="0"/>
                <a:cs typeface="Arial"/>
              </a:rPr>
              <a:t>desvio-padrão, </a:t>
            </a:r>
            <a:r>
              <a:rPr lang="pt-BR" sz="1600" spc="-10" dirty="0">
                <a:latin typeface="Raleway" charset="0"/>
                <a:cs typeface="Arial"/>
              </a:rPr>
              <a:t>etc.) </a:t>
            </a:r>
            <a:r>
              <a:rPr lang="pt-BR" sz="1600" spc="-80" dirty="0">
                <a:latin typeface="Raleway" charset="0"/>
                <a:cs typeface="Arial"/>
              </a:rPr>
              <a:t>dos </a:t>
            </a:r>
            <a:r>
              <a:rPr lang="pt-BR" sz="1600" spc="-60" dirty="0">
                <a:latin typeface="Raleway" charset="0"/>
                <a:cs typeface="Arial"/>
              </a:rPr>
              <a:t>estudantes  </a:t>
            </a:r>
            <a:r>
              <a:rPr lang="pt-BR" sz="1600" spc="-70" dirty="0">
                <a:latin typeface="Raleway" charset="0"/>
                <a:cs typeface="Arial"/>
              </a:rPr>
              <a:t>na </a:t>
            </a:r>
            <a:r>
              <a:rPr lang="pt-BR" sz="1600" spc="-45" dirty="0">
                <a:latin typeface="Raleway" charset="0"/>
                <a:cs typeface="Arial"/>
              </a:rPr>
              <a:t>prova, </a:t>
            </a:r>
            <a:r>
              <a:rPr lang="pt-BR" sz="1600" spc="-85" dirty="0">
                <a:latin typeface="Raleway" charset="0"/>
                <a:cs typeface="Arial"/>
              </a:rPr>
              <a:t>a </a:t>
            </a:r>
            <a:r>
              <a:rPr lang="pt-BR" sz="1600" spc="-120" dirty="0">
                <a:latin typeface="Raleway" charset="0"/>
                <a:cs typeface="Arial"/>
              </a:rPr>
              <a:t>percepção </a:t>
            </a:r>
            <a:r>
              <a:rPr lang="pt-BR" sz="1600" spc="-80" dirty="0">
                <a:latin typeface="Raleway" charset="0"/>
                <a:cs typeface="Arial"/>
              </a:rPr>
              <a:t>dos </a:t>
            </a:r>
            <a:r>
              <a:rPr lang="pt-BR" sz="1600" spc="-60" dirty="0">
                <a:latin typeface="Raleway" charset="0"/>
                <a:cs typeface="Arial"/>
              </a:rPr>
              <a:t>estudantes </a:t>
            </a:r>
            <a:r>
              <a:rPr lang="pt-BR" sz="1600" spc="-80" dirty="0">
                <a:latin typeface="Raleway" charset="0"/>
                <a:cs typeface="Arial"/>
              </a:rPr>
              <a:t>sobre </a:t>
            </a:r>
            <a:r>
              <a:rPr lang="pt-BR" sz="1600" spc="-85" dirty="0">
                <a:latin typeface="Raleway" charset="0"/>
                <a:cs typeface="Arial"/>
              </a:rPr>
              <a:t>a </a:t>
            </a:r>
            <a:r>
              <a:rPr lang="pt-BR" sz="1600" spc="-55" dirty="0">
                <a:latin typeface="Raleway" charset="0"/>
                <a:cs typeface="Arial"/>
              </a:rPr>
              <a:t>prova </a:t>
            </a:r>
            <a:r>
              <a:rPr lang="pt-BR" sz="1600" spc="-10" dirty="0">
                <a:latin typeface="Raleway" charset="0"/>
                <a:cs typeface="Arial"/>
              </a:rPr>
              <a:t>(% </a:t>
            </a:r>
            <a:r>
              <a:rPr lang="pt-BR" sz="1600" spc="-85" dirty="0">
                <a:latin typeface="Raleway" charset="0"/>
                <a:cs typeface="Arial"/>
              </a:rPr>
              <a:t>de  </a:t>
            </a:r>
            <a:r>
              <a:rPr lang="pt-BR" sz="1600" spc="-65" dirty="0">
                <a:latin typeface="Raleway" charset="0"/>
                <a:cs typeface="Arial"/>
              </a:rPr>
              <a:t>respostas </a:t>
            </a:r>
            <a:r>
              <a:rPr lang="pt-BR" sz="1600" spc="-55" dirty="0">
                <a:latin typeface="Raleway" charset="0"/>
                <a:cs typeface="Arial"/>
              </a:rPr>
              <a:t>do </a:t>
            </a:r>
            <a:r>
              <a:rPr lang="pt-BR" sz="1600" spc="-65" dirty="0">
                <a:latin typeface="Raleway" charset="0"/>
                <a:cs typeface="Arial"/>
              </a:rPr>
              <a:t>questionário </a:t>
            </a:r>
            <a:r>
              <a:rPr lang="pt-BR" sz="1600" spc="-85" dirty="0">
                <a:latin typeface="Raleway" charset="0"/>
                <a:cs typeface="Arial"/>
              </a:rPr>
              <a:t>de </a:t>
            </a:r>
            <a:r>
              <a:rPr lang="pt-BR" sz="1600" spc="-120" dirty="0">
                <a:latin typeface="Raleway" charset="0"/>
                <a:cs typeface="Arial"/>
              </a:rPr>
              <a:t>percepção </a:t>
            </a:r>
            <a:r>
              <a:rPr lang="pt-BR" sz="1600" spc="-80" dirty="0">
                <a:latin typeface="Raleway" charset="0"/>
                <a:cs typeface="Arial"/>
              </a:rPr>
              <a:t>sobre </a:t>
            </a:r>
            <a:r>
              <a:rPr lang="pt-BR" sz="1600" spc="-85" dirty="0">
                <a:latin typeface="Raleway" charset="0"/>
                <a:cs typeface="Arial"/>
              </a:rPr>
              <a:t>a </a:t>
            </a:r>
            <a:r>
              <a:rPr lang="pt-BR" sz="1600" spc="-55" dirty="0">
                <a:latin typeface="Raleway" charset="0"/>
                <a:cs typeface="Arial"/>
              </a:rPr>
              <a:t>prova </a:t>
            </a:r>
            <a:r>
              <a:rPr lang="pt-BR" sz="1600" spc="-40" dirty="0">
                <a:latin typeface="Raleway" charset="0"/>
                <a:cs typeface="Arial"/>
              </a:rPr>
              <a:t>por  </a:t>
            </a:r>
            <a:r>
              <a:rPr lang="pt-BR" sz="1600" spc="-5" dirty="0">
                <a:latin typeface="Raleway" charset="0"/>
                <a:cs typeface="Arial"/>
              </a:rPr>
              <a:t>item), </a:t>
            </a:r>
            <a:r>
              <a:rPr lang="pt-BR" sz="1600" spc="-95" dirty="0">
                <a:latin typeface="Raleway" charset="0"/>
                <a:cs typeface="Arial"/>
              </a:rPr>
              <a:t>os </a:t>
            </a:r>
            <a:r>
              <a:rPr lang="pt-BR" sz="1600" spc="-55" dirty="0">
                <a:latin typeface="Raleway" charset="0"/>
                <a:cs typeface="Arial"/>
              </a:rPr>
              <a:t>resultados </a:t>
            </a:r>
            <a:r>
              <a:rPr lang="pt-BR" sz="1600" spc="-70" dirty="0">
                <a:latin typeface="Raleway" charset="0"/>
                <a:cs typeface="Arial"/>
              </a:rPr>
              <a:t>da </a:t>
            </a:r>
            <a:r>
              <a:rPr lang="pt-BR" sz="1600" spc="-90" dirty="0">
                <a:latin typeface="Raleway" charset="0"/>
                <a:cs typeface="Arial"/>
              </a:rPr>
              <a:t>Análise </a:t>
            </a:r>
            <a:r>
              <a:rPr lang="pt-BR" sz="1600" spc="-55" dirty="0">
                <a:latin typeface="Raleway" charset="0"/>
                <a:cs typeface="Arial"/>
              </a:rPr>
              <a:t>do </a:t>
            </a:r>
            <a:r>
              <a:rPr lang="pt-BR" sz="1600" spc="-70" dirty="0">
                <a:latin typeface="Raleway" charset="0"/>
                <a:cs typeface="Arial"/>
              </a:rPr>
              <a:t>Questionário </a:t>
            </a:r>
            <a:r>
              <a:rPr lang="pt-BR" sz="1600" spc="-55" dirty="0">
                <a:latin typeface="Raleway" charset="0"/>
                <a:cs typeface="Arial"/>
              </a:rPr>
              <a:t>do </a:t>
            </a:r>
            <a:r>
              <a:rPr lang="pt-BR" sz="1600" spc="-45" dirty="0">
                <a:latin typeface="Raleway" charset="0"/>
                <a:cs typeface="Arial"/>
              </a:rPr>
              <a:t>Estudante  </a:t>
            </a:r>
            <a:r>
              <a:rPr lang="pt-BR" sz="1600" spc="-25" dirty="0">
                <a:latin typeface="Raleway" charset="0"/>
                <a:cs typeface="Arial"/>
              </a:rPr>
              <a:t>(incluindo </a:t>
            </a:r>
            <a:r>
              <a:rPr lang="pt-BR" sz="1600" spc="-70" dirty="0">
                <a:latin typeface="Raleway" charset="0"/>
                <a:cs typeface="Arial"/>
              </a:rPr>
              <a:t>% </a:t>
            </a:r>
            <a:r>
              <a:rPr lang="pt-BR" sz="1600" spc="-85" dirty="0">
                <a:latin typeface="Raleway" charset="0"/>
                <a:cs typeface="Arial"/>
              </a:rPr>
              <a:t>de </a:t>
            </a:r>
            <a:r>
              <a:rPr lang="pt-BR" sz="1600" spc="-65" dirty="0">
                <a:latin typeface="Raleway" charset="0"/>
                <a:cs typeface="Arial"/>
              </a:rPr>
              <a:t>respostas </a:t>
            </a:r>
            <a:r>
              <a:rPr lang="pt-BR" sz="1600" spc="-70" dirty="0">
                <a:latin typeface="Raleway" charset="0"/>
                <a:cs typeface="Arial"/>
              </a:rPr>
              <a:t>desse questionário </a:t>
            </a:r>
            <a:r>
              <a:rPr lang="pt-BR" sz="1600" spc="-40" dirty="0">
                <a:latin typeface="Raleway" charset="0"/>
                <a:cs typeface="Arial"/>
              </a:rPr>
              <a:t>por </a:t>
            </a:r>
            <a:r>
              <a:rPr lang="pt-BR" sz="1600" spc="-5" dirty="0">
                <a:latin typeface="Raleway" charset="0"/>
                <a:cs typeface="Arial"/>
              </a:rPr>
              <a:t>item) </a:t>
            </a:r>
            <a:r>
              <a:rPr lang="pt-BR" sz="1600" spc="-125" dirty="0">
                <a:latin typeface="Raleway" charset="0"/>
                <a:cs typeface="Arial"/>
              </a:rPr>
              <a:t>e </a:t>
            </a:r>
            <a:r>
              <a:rPr lang="pt-BR" sz="1600" spc="-110" dirty="0">
                <a:latin typeface="Raleway" charset="0"/>
                <a:cs typeface="Arial"/>
              </a:rPr>
              <a:t>as  </a:t>
            </a:r>
            <a:r>
              <a:rPr lang="pt-BR" sz="1600" spc="-70" dirty="0">
                <a:latin typeface="Raleway" charset="0"/>
                <a:cs typeface="Arial"/>
              </a:rPr>
              <a:t>estatísticas </a:t>
            </a:r>
            <a:r>
              <a:rPr lang="pt-BR" sz="1600" spc="-90" dirty="0">
                <a:latin typeface="Raleway" charset="0"/>
                <a:cs typeface="Arial"/>
              </a:rPr>
              <a:t>das </a:t>
            </a:r>
            <a:r>
              <a:rPr lang="pt-BR" sz="1600" spc="-105" dirty="0">
                <a:latin typeface="Raleway" charset="0"/>
                <a:cs typeface="Arial"/>
              </a:rPr>
              <a:t>questões </a:t>
            </a:r>
            <a:r>
              <a:rPr lang="pt-BR" sz="1600" spc="-70" dirty="0">
                <a:latin typeface="Raleway" charset="0"/>
                <a:cs typeface="Arial"/>
              </a:rPr>
              <a:t>da </a:t>
            </a:r>
            <a:r>
              <a:rPr lang="pt-BR" sz="1600" spc="-55" dirty="0">
                <a:latin typeface="Raleway" charset="0"/>
                <a:cs typeface="Arial"/>
              </a:rPr>
              <a:t>prova </a:t>
            </a:r>
            <a:r>
              <a:rPr lang="pt-BR" sz="1600" spc="-10" dirty="0">
                <a:latin typeface="Raleway" charset="0"/>
                <a:cs typeface="Arial"/>
              </a:rPr>
              <a:t>(% </a:t>
            </a:r>
            <a:r>
              <a:rPr lang="pt-BR" sz="1600" spc="-85" dirty="0">
                <a:latin typeface="Raleway" charset="0"/>
                <a:cs typeface="Arial"/>
              </a:rPr>
              <a:t>de </a:t>
            </a:r>
            <a:r>
              <a:rPr lang="pt-BR" sz="1600" spc="-55" dirty="0">
                <a:latin typeface="Raleway" charset="0"/>
                <a:cs typeface="Arial"/>
              </a:rPr>
              <a:t>acertos </a:t>
            </a:r>
            <a:r>
              <a:rPr lang="pt-BR" sz="1600" spc="-90" dirty="0">
                <a:latin typeface="Raleway" charset="0"/>
                <a:cs typeface="Arial"/>
              </a:rPr>
              <a:t>das </a:t>
            </a:r>
            <a:r>
              <a:rPr lang="pt-BR" sz="1600" spc="-105" dirty="0">
                <a:latin typeface="Raleway" charset="0"/>
                <a:cs typeface="Arial"/>
              </a:rPr>
              <a:t>questões  </a:t>
            </a:r>
            <a:r>
              <a:rPr lang="pt-BR" sz="1600" spc="-40" dirty="0">
                <a:latin typeface="Raleway" charset="0"/>
                <a:cs typeface="Arial"/>
              </a:rPr>
              <a:t>objetivas </a:t>
            </a:r>
            <a:r>
              <a:rPr lang="pt-BR" sz="1600" spc="-125" dirty="0">
                <a:latin typeface="Raleway" charset="0"/>
                <a:cs typeface="Arial"/>
              </a:rPr>
              <a:t>e  </a:t>
            </a:r>
            <a:r>
              <a:rPr lang="pt-BR" sz="1600" spc="-114" dirty="0">
                <a:latin typeface="Raleway" charset="0"/>
                <a:cs typeface="Arial"/>
              </a:rPr>
              <a:t>média  </a:t>
            </a:r>
            <a:r>
              <a:rPr lang="pt-BR" sz="1600" spc="-90" dirty="0">
                <a:latin typeface="Raleway" charset="0"/>
                <a:cs typeface="Arial"/>
              </a:rPr>
              <a:t>das  </a:t>
            </a:r>
            <a:r>
              <a:rPr lang="pt-BR" sz="1600" spc="-50" dirty="0">
                <a:latin typeface="Raleway" charset="0"/>
                <a:cs typeface="Arial"/>
              </a:rPr>
              <a:t>notas  </a:t>
            </a:r>
            <a:r>
              <a:rPr lang="pt-BR" sz="1600" spc="-90" dirty="0">
                <a:latin typeface="Raleway" charset="0"/>
                <a:cs typeface="Arial"/>
              </a:rPr>
              <a:t>nas  </a:t>
            </a:r>
            <a:r>
              <a:rPr lang="pt-BR" sz="1600" spc="-105" dirty="0" smtClean="0">
                <a:latin typeface="Raleway" charset="0"/>
                <a:cs typeface="Arial"/>
              </a:rPr>
              <a:t>questões</a:t>
            </a:r>
            <a:r>
              <a:rPr lang="pt-BR" sz="1600" spc="25" dirty="0" smtClean="0">
                <a:latin typeface="Raleway" charset="0"/>
                <a:cs typeface="Arial"/>
              </a:rPr>
              <a:t> </a:t>
            </a:r>
            <a:r>
              <a:rPr lang="pt-BR" sz="1600" spc="-45" dirty="0">
                <a:latin typeface="Raleway" charset="0"/>
                <a:cs typeface="Arial"/>
              </a:rPr>
              <a:t>discursivas).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endParaRPr lang="en" sz="1600" dirty="0">
              <a:latin typeface="Raleway" charset="0"/>
            </a:endParaRPr>
          </a:p>
        </p:txBody>
      </p:sp>
      <p:sp>
        <p:nvSpPr>
          <p:cNvPr id="113" name="Shape 113"/>
          <p:cNvSpPr txBox="1">
            <a:spLocks noGrp="1"/>
          </p:cNvSpPr>
          <p:nvPr>
            <p:ph type="title" idx="4294967295"/>
          </p:nvPr>
        </p:nvSpPr>
        <p:spPr>
          <a:xfrm>
            <a:off x="1810300" y="742400"/>
            <a:ext cx="5523599" cy="63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You can also split your content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810200" y="743350"/>
            <a:ext cx="5523599" cy="63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pt-BR" sz="2000" b="1" spc="-100" dirty="0" smtClean="0">
                <a:latin typeface="Merriweather" charset="0"/>
              </a:rPr>
              <a:t>REL</a:t>
            </a:r>
            <a:r>
              <a:rPr lang="pt-BR" sz="2000" b="1" spc="-105" dirty="0" smtClean="0">
                <a:latin typeface="Merriweather" charset="0"/>
              </a:rPr>
              <a:t>A</a:t>
            </a:r>
            <a:r>
              <a:rPr lang="pt-BR" sz="2000" b="1" spc="-100" dirty="0" smtClean="0">
                <a:latin typeface="Merriweather" charset="0"/>
              </a:rPr>
              <a:t>TÓRIOS</a:t>
            </a:r>
            <a:endParaRPr lang="en" sz="2000" dirty="0">
              <a:latin typeface="Merriweather" charset="0"/>
            </a:endParaRPr>
          </a:p>
        </p:txBody>
      </p:sp>
      <p:sp>
        <p:nvSpPr>
          <p:cNvPr id="7" name="Shape 67"/>
          <p:cNvSpPr txBox="1"/>
          <p:nvPr/>
        </p:nvSpPr>
        <p:spPr>
          <a:xfrm>
            <a:off x="0" y="6381328"/>
            <a:ext cx="8110736" cy="4766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2700" lvl="0">
              <a:lnSpc>
                <a:spcPts val="670"/>
              </a:lnSpc>
            </a:pPr>
            <a:r>
              <a:rPr lang="pt-BR" sz="1000" kern="120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Diretoria </a:t>
            </a:r>
            <a:r>
              <a:rPr lang="pt-BR" sz="1000" kern="1200" spc="-2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de </a:t>
            </a:r>
            <a:r>
              <a:rPr lang="pt-BR" sz="1000" kern="1200" spc="-6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Avaliação  </a:t>
            </a:r>
            <a:r>
              <a:rPr lang="pt-BR" sz="1000" kern="1200" spc="-5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Institucional </a:t>
            </a:r>
            <a:r>
              <a:rPr lang="pt-BR" sz="1000" kern="1200" spc="-1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-</a:t>
            </a:r>
            <a:r>
              <a:rPr lang="pt-BR" sz="1000" kern="1200" spc="114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 </a:t>
            </a:r>
            <a:r>
              <a:rPr lang="pt-BR" sz="1000" kern="1200" spc="45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UFJF</a:t>
            </a:r>
          </a:p>
          <a:p>
            <a:pPr marL="12700" lvl="0">
              <a:spcBef>
                <a:spcPts val="240"/>
              </a:spcBef>
            </a:pPr>
            <a:r>
              <a:rPr lang="pt-BR" sz="1000" kern="1200" spc="50" dirty="0">
                <a:solidFill>
                  <a:srgbClr val="F2F2F2"/>
                </a:solidFill>
                <a:latin typeface="Raleway" charset="0"/>
                <a:ea typeface="+mn-ea"/>
                <a:cs typeface="Tahoma"/>
                <a:hlinkClick r:id="rId3" action="ppaction://hlinksldjump"/>
              </a:rPr>
              <a:t>ENADE </a:t>
            </a:r>
            <a:r>
              <a:rPr lang="pt-BR" sz="1000" kern="1200" spc="-15" dirty="0">
                <a:solidFill>
                  <a:srgbClr val="F2F2F2"/>
                </a:solidFill>
                <a:latin typeface="Raleway" charset="0"/>
                <a:ea typeface="+mn-ea"/>
                <a:cs typeface="Tahoma"/>
                <a:hlinkClick r:id="rId3" action="ppaction://hlinksldjump"/>
              </a:rPr>
              <a:t>2017</a:t>
            </a:r>
            <a:endParaRPr lang="pt-BR" sz="1000" kern="1200" dirty="0">
              <a:solidFill>
                <a:srgbClr val="F2F2F2"/>
              </a:solidFill>
              <a:latin typeface="Raleway" charset="0"/>
              <a:ea typeface="+mn-ea"/>
              <a:cs typeface="Tahoma"/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1322206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ctrTitle" idx="4294967295"/>
          </p:nvPr>
        </p:nvSpPr>
        <p:spPr>
          <a:xfrm>
            <a:off x="685800" y="1413975"/>
            <a:ext cx="7772400" cy="936899"/>
          </a:xfrm>
          <a:prstGeom prst="rect">
            <a:avLst/>
          </a:prstGeom>
          <a:noFill/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 dirty="0" smtClean="0">
                <a:solidFill>
                  <a:srgbClr val="A8122A"/>
                </a:solidFill>
              </a:rPr>
              <a:t>Obrigada pela atenção!</a:t>
            </a:r>
            <a:endParaRPr lang="en" sz="2400" dirty="0">
              <a:solidFill>
                <a:srgbClr val="A8122A"/>
              </a:solidFill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subTitle" idx="4294967295"/>
          </p:nvPr>
        </p:nvSpPr>
        <p:spPr>
          <a:xfrm>
            <a:off x="685800" y="2186550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3600" b="1" dirty="0" smtClean="0"/>
              <a:t>DÚVIDAS </a:t>
            </a:r>
            <a:r>
              <a:rPr lang="pt-BR" sz="3600" b="1" dirty="0"/>
              <a:t>E ESCLARECIMENTOS</a:t>
            </a:r>
            <a:endParaRPr lang="en" sz="3600" b="1" dirty="0"/>
          </a:p>
        </p:txBody>
      </p:sp>
      <p:sp>
        <p:nvSpPr>
          <p:cNvPr id="74" name="Shape 74"/>
          <p:cNvSpPr txBox="1">
            <a:spLocks noGrp="1"/>
          </p:cNvSpPr>
          <p:nvPr>
            <p:ph type="body" idx="4294967295"/>
          </p:nvPr>
        </p:nvSpPr>
        <p:spPr>
          <a:xfrm>
            <a:off x="685800" y="3826225"/>
            <a:ext cx="7772400" cy="2228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pt-BR" sz="1800" dirty="0" smtClean="0"/>
              <a:t>Site </a:t>
            </a:r>
            <a:r>
              <a:rPr lang="pt-BR" sz="1800" dirty="0"/>
              <a:t>do Inep </a:t>
            </a:r>
            <a:endParaRPr lang="pt-BR" sz="1800" dirty="0" smtClean="0"/>
          </a:p>
          <a:p>
            <a:pPr lvl="0" algn="ctr">
              <a:spcBef>
                <a:spcPts val="0"/>
              </a:spcBef>
              <a:buNone/>
            </a:pPr>
            <a:r>
              <a:rPr lang="pt-BR" sz="1800" dirty="0" smtClean="0">
                <a:hlinkClick r:id="rId3"/>
              </a:rPr>
              <a:t>http</a:t>
            </a:r>
            <a:r>
              <a:rPr lang="pt-BR" sz="1800" dirty="0">
                <a:hlinkClick r:id="rId3"/>
              </a:rPr>
              <a:t>://</a:t>
            </a:r>
            <a:r>
              <a:rPr lang="pt-BR" sz="1800" dirty="0" smtClean="0">
                <a:hlinkClick r:id="rId3"/>
              </a:rPr>
              <a:t>portal.inep.gov.br/web/guest/inicio</a:t>
            </a:r>
            <a:endParaRPr lang="pt-BR" sz="1800" dirty="0" smtClean="0"/>
          </a:p>
          <a:p>
            <a:pPr lvl="0" algn="ctr">
              <a:spcBef>
                <a:spcPts val="0"/>
              </a:spcBef>
              <a:buNone/>
            </a:pPr>
            <a:endParaRPr lang="pt-BR" sz="1800" dirty="0"/>
          </a:p>
          <a:p>
            <a:pPr lvl="0" algn="ctr">
              <a:spcBef>
                <a:spcPts val="0"/>
              </a:spcBef>
              <a:buNone/>
            </a:pPr>
            <a:r>
              <a:rPr lang="en" sz="1800" dirty="0" smtClean="0"/>
              <a:t>.</a:t>
            </a:r>
            <a:r>
              <a:rPr lang="pt-BR" sz="1800" dirty="0" smtClean="0"/>
              <a:t>Diretoria </a:t>
            </a:r>
            <a:r>
              <a:rPr lang="pt-BR" sz="1800" dirty="0"/>
              <a:t>de Avaliação </a:t>
            </a:r>
            <a:r>
              <a:rPr lang="pt-BR" sz="1800" dirty="0" smtClean="0"/>
              <a:t>Institucional</a:t>
            </a:r>
          </a:p>
          <a:p>
            <a:pPr lvl="0" algn="ctr">
              <a:spcBef>
                <a:spcPts val="0"/>
              </a:spcBef>
              <a:buNone/>
            </a:pPr>
            <a:r>
              <a:rPr lang="pt-BR" sz="1800" dirty="0" smtClean="0">
                <a:hlinkClick r:id="rId4"/>
              </a:rPr>
              <a:t>http</a:t>
            </a:r>
            <a:r>
              <a:rPr lang="pt-BR" sz="1800" dirty="0">
                <a:hlinkClick r:id="rId4"/>
              </a:rPr>
              <a:t>://www.ufjf.br/diavi</a:t>
            </a:r>
            <a:r>
              <a:rPr lang="pt-BR" sz="1800" dirty="0" smtClean="0">
                <a:hlinkClick r:id="rId4"/>
              </a:rPr>
              <a:t>/</a:t>
            </a:r>
            <a:endParaRPr lang="pt-BR" sz="1800" dirty="0" smtClean="0"/>
          </a:p>
          <a:p>
            <a:pPr lvl="0" algn="ctr">
              <a:spcBef>
                <a:spcPts val="0"/>
              </a:spcBef>
              <a:buNone/>
            </a:pPr>
            <a:endParaRPr lang="pt-BR" sz="1800" dirty="0"/>
          </a:p>
          <a:p>
            <a:pPr lvl="0" algn="ctr" rtl="0">
              <a:spcBef>
                <a:spcPts val="0"/>
              </a:spcBef>
              <a:buNone/>
            </a:pPr>
            <a:endParaRPr lang="en" sz="1800" dirty="0"/>
          </a:p>
        </p:txBody>
      </p:sp>
      <p:cxnSp>
        <p:nvCxnSpPr>
          <p:cNvPr id="76" name="Shape 76"/>
          <p:cNvCxnSpPr/>
          <p:nvPr/>
        </p:nvCxnSpPr>
        <p:spPr>
          <a:xfrm>
            <a:off x="3927600" y="3429000"/>
            <a:ext cx="1288800" cy="0"/>
          </a:xfrm>
          <a:prstGeom prst="straightConnector1">
            <a:avLst/>
          </a:prstGeom>
          <a:noFill/>
          <a:ln w="9525" cap="flat" cmpd="sng">
            <a:solidFill>
              <a:srgbClr val="222222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7" name="Shape 77"/>
          <p:cNvSpPr/>
          <p:nvPr/>
        </p:nvSpPr>
        <p:spPr>
          <a:xfrm>
            <a:off x="4529400" y="3386400"/>
            <a:ext cx="85200" cy="85200"/>
          </a:xfrm>
          <a:prstGeom prst="diamond">
            <a:avLst/>
          </a:prstGeom>
          <a:solidFill>
            <a:srgbClr val="22222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 idx="4294967295"/>
          </p:nvPr>
        </p:nvSpPr>
        <p:spPr>
          <a:xfrm>
            <a:off x="1810300" y="742400"/>
            <a:ext cx="5523599" cy="63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About this template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810200" y="764704"/>
            <a:ext cx="5498103" cy="615846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pt-BR" sz="2000" b="1" spc="-75" dirty="0">
                <a:latin typeface="Merriweather" charset="0"/>
              </a:rPr>
              <a:t>POR </a:t>
            </a:r>
            <a:r>
              <a:rPr lang="pt-BR" sz="2000" b="1" spc="-145" dirty="0">
                <a:latin typeface="Merriweather" charset="0"/>
              </a:rPr>
              <a:t>QUE </a:t>
            </a:r>
            <a:r>
              <a:rPr lang="pt-BR" sz="2000" b="1" spc="-120" dirty="0">
                <a:latin typeface="Merriweather" charset="0"/>
              </a:rPr>
              <a:t>AVALIAR A </a:t>
            </a:r>
            <a:r>
              <a:rPr lang="pt-BR" sz="2000" b="1" spc="-254" dirty="0">
                <a:latin typeface="Merriweather" charset="0"/>
              </a:rPr>
              <a:t>EDUCAÇÃO  </a:t>
            </a:r>
            <a:r>
              <a:rPr lang="pt-BR" sz="2000" b="1" spc="-75" dirty="0">
                <a:latin typeface="Merriweather" charset="0"/>
              </a:rPr>
              <a:t>SUPERIOR?</a:t>
            </a:r>
            <a:endParaRPr lang="en" sz="2000" dirty="0">
              <a:latin typeface="Merriweather" charset="0"/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971600" y="1988840"/>
            <a:ext cx="6768752" cy="22322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84150" marR="35560" indent="-171450" algn="just">
              <a:lnSpc>
                <a:spcPct val="102600"/>
              </a:lnSpc>
              <a:buFont typeface="Arial" pitchFamily="34" charset="0"/>
              <a:buChar char="•"/>
            </a:pPr>
            <a:r>
              <a:rPr lang="pt-BR" sz="1800" spc="-45" dirty="0">
                <a:latin typeface="Raleway" charset="0"/>
              </a:rPr>
              <a:t>Trata-se </a:t>
            </a:r>
            <a:r>
              <a:rPr lang="pt-BR" sz="1800" spc="-85" dirty="0">
                <a:latin typeface="Raleway" charset="0"/>
              </a:rPr>
              <a:t>de </a:t>
            </a:r>
            <a:r>
              <a:rPr lang="pt-BR" sz="1800" spc="-60" dirty="0">
                <a:latin typeface="Raleway" charset="0"/>
              </a:rPr>
              <a:t>um compromisso </a:t>
            </a:r>
            <a:r>
              <a:rPr lang="pt-BR" sz="1800" spc="-40" dirty="0">
                <a:latin typeface="Raleway" charset="0"/>
              </a:rPr>
              <a:t>do Governo Federal instituído em lei e </a:t>
            </a:r>
            <a:r>
              <a:rPr lang="pt-BR" sz="1800" spc="-45" dirty="0">
                <a:latin typeface="Raleway" charset="0"/>
              </a:rPr>
              <a:t>previsto  </a:t>
            </a:r>
            <a:r>
              <a:rPr lang="pt-BR" sz="1800" spc="-70" dirty="0">
                <a:latin typeface="Raleway" charset="0"/>
              </a:rPr>
              <a:t>na </a:t>
            </a:r>
            <a:r>
              <a:rPr lang="pt-BR" sz="1800" spc="-85" dirty="0">
                <a:latin typeface="Raleway" charset="0"/>
              </a:rPr>
              <a:t>Constituição </a:t>
            </a:r>
            <a:r>
              <a:rPr lang="pt-BR" sz="1800" spc="-60" dirty="0">
                <a:latin typeface="Raleway" charset="0"/>
              </a:rPr>
              <a:t>Federal, uma </a:t>
            </a:r>
            <a:r>
              <a:rPr lang="pt-BR" sz="1800" spc="-80" dirty="0">
                <a:latin typeface="Raleway" charset="0"/>
              </a:rPr>
              <a:t>vez </a:t>
            </a:r>
            <a:r>
              <a:rPr lang="pt-BR" sz="1800" spc="-75" dirty="0">
                <a:latin typeface="Raleway" charset="0"/>
              </a:rPr>
              <a:t>que </a:t>
            </a:r>
            <a:r>
              <a:rPr lang="pt-BR" sz="1800" spc="-235" dirty="0">
                <a:latin typeface="Raleway" charset="0"/>
              </a:rPr>
              <a:t>é </a:t>
            </a:r>
            <a:r>
              <a:rPr lang="pt-BR" sz="1800" spc="-130" dirty="0" smtClean="0">
                <a:latin typeface="Raleway" charset="0"/>
              </a:rPr>
              <a:t>sua  </a:t>
            </a:r>
            <a:r>
              <a:rPr lang="pt-BR" sz="1800" spc="-130" dirty="0">
                <a:latin typeface="Raleway" charset="0"/>
              </a:rPr>
              <a:t>função  </a:t>
            </a:r>
            <a:r>
              <a:rPr lang="pt-BR" sz="1800" spc="-60" dirty="0">
                <a:latin typeface="Raleway" charset="0"/>
              </a:rPr>
              <a:t>zelar </a:t>
            </a:r>
            <a:r>
              <a:rPr lang="pt-BR" sz="1800" spc="-55" dirty="0">
                <a:latin typeface="Raleway" charset="0"/>
              </a:rPr>
              <a:t>pela qualidade </a:t>
            </a:r>
            <a:r>
              <a:rPr lang="pt-BR" sz="1800" spc="-70" dirty="0">
                <a:latin typeface="Raleway" charset="0"/>
              </a:rPr>
              <a:t>na  </a:t>
            </a:r>
            <a:r>
              <a:rPr lang="pt-BR" sz="1800" spc="-114" dirty="0" smtClean="0">
                <a:latin typeface="Raleway" charset="0"/>
              </a:rPr>
              <a:t>Educação.</a:t>
            </a:r>
          </a:p>
          <a:p>
            <a:pPr marL="184150" marR="35560" indent="-171450" algn="just">
              <a:lnSpc>
                <a:spcPct val="102600"/>
              </a:lnSpc>
              <a:buFont typeface="Arial" pitchFamily="34" charset="0"/>
              <a:buChar char="•"/>
            </a:pPr>
            <a:endParaRPr lang="pt-BR" sz="1800" spc="-114" dirty="0">
              <a:latin typeface="Raleway" charset="0"/>
            </a:endParaRPr>
          </a:p>
          <a:p>
            <a:pPr marL="184150" marR="35560" indent="-171450" algn="just">
              <a:lnSpc>
                <a:spcPct val="102600"/>
              </a:lnSpc>
              <a:buFont typeface="Arial" pitchFamily="34" charset="0"/>
              <a:buChar char="•"/>
            </a:pPr>
            <a:endParaRPr lang="pt-BR" sz="1800" dirty="0">
              <a:latin typeface="Raleway" charset="0"/>
            </a:endParaRPr>
          </a:p>
          <a:p>
            <a:pPr marL="12700" marR="35560" algn="just">
              <a:lnSpc>
                <a:spcPct val="102600"/>
              </a:lnSpc>
            </a:pPr>
            <a:endParaRPr lang="pt-BR" sz="1800" spc="-90" dirty="0">
              <a:latin typeface="Raleway" charset="0"/>
            </a:endParaRPr>
          </a:p>
          <a:p>
            <a:pPr marL="184150" marR="35560" indent="-171450" algn="just">
              <a:lnSpc>
                <a:spcPct val="102600"/>
              </a:lnSpc>
              <a:buFont typeface="Wingdings" pitchFamily="2" charset="2"/>
              <a:buChar char="Ø"/>
            </a:pPr>
            <a:r>
              <a:rPr lang="pt-BR" sz="1800" spc="-90" dirty="0">
                <a:latin typeface="Raleway" charset="0"/>
              </a:rPr>
              <a:t>Os </a:t>
            </a:r>
            <a:r>
              <a:rPr lang="pt-BR" sz="1800" spc="-40" dirty="0">
                <a:latin typeface="Raleway" charset="0"/>
              </a:rPr>
              <a:t>instrumentos </a:t>
            </a:r>
            <a:r>
              <a:rPr lang="pt-BR" sz="1800" spc="-85" dirty="0">
                <a:latin typeface="Raleway" charset="0"/>
              </a:rPr>
              <a:t>de </a:t>
            </a:r>
            <a:r>
              <a:rPr lang="pt-BR" sz="1800" spc="-110" dirty="0">
                <a:latin typeface="Raleway" charset="0"/>
              </a:rPr>
              <a:t>avaliação são </a:t>
            </a:r>
            <a:r>
              <a:rPr lang="pt-BR" sz="1800" spc="-45" dirty="0">
                <a:latin typeface="Raleway" charset="0"/>
              </a:rPr>
              <a:t>definidos </a:t>
            </a:r>
            <a:r>
              <a:rPr lang="pt-BR" sz="1800" spc="-85" dirty="0">
                <a:latin typeface="Raleway" charset="0"/>
              </a:rPr>
              <a:t>em </a:t>
            </a:r>
            <a:r>
              <a:rPr lang="pt-BR" sz="1800" spc="-100" dirty="0" smtClean="0">
                <a:latin typeface="Raleway" charset="0"/>
              </a:rPr>
              <a:t>legislação </a:t>
            </a:r>
            <a:r>
              <a:rPr lang="pt-BR" sz="1800" spc="-100" dirty="0">
                <a:latin typeface="Raleway" charset="0"/>
              </a:rPr>
              <a:t>específica.</a:t>
            </a:r>
            <a:endParaRPr lang="pt-BR" sz="1800" dirty="0">
              <a:latin typeface="Raleway" charset="0"/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457075" y="6381328"/>
            <a:ext cx="8229600" cy="360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2700" lvl="0">
              <a:lnSpc>
                <a:spcPts val="670"/>
              </a:lnSpc>
            </a:pPr>
            <a:r>
              <a:rPr lang="pt-BR" sz="1000" kern="120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Diretoria </a:t>
            </a:r>
            <a:r>
              <a:rPr lang="pt-BR" sz="1000" kern="1200" spc="-2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de </a:t>
            </a:r>
            <a:r>
              <a:rPr lang="pt-BR" sz="1000" kern="1200" spc="-6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Avaliação  </a:t>
            </a:r>
            <a:r>
              <a:rPr lang="pt-BR" sz="1000" kern="1200" spc="-5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Institucional </a:t>
            </a:r>
            <a:r>
              <a:rPr lang="pt-BR" sz="1000" kern="1200" spc="-1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-</a:t>
            </a:r>
            <a:r>
              <a:rPr lang="pt-BR" sz="1000" kern="1200" spc="114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 </a:t>
            </a:r>
            <a:r>
              <a:rPr lang="pt-BR" sz="1000" kern="1200" spc="45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UFJF</a:t>
            </a:r>
          </a:p>
          <a:p>
            <a:pPr marL="12700" lvl="0">
              <a:spcBef>
                <a:spcPts val="240"/>
              </a:spcBef>
            </a:pPr>
            <a:r>
              <a:rPr lang="pt-BR" sz="1000" kern="1200" spc="50" dirty="0">
                <a:solidFill>
                  <a:srgbClr val="F2F2F2"/>
                </a:solidFill>
                <a:latin typeface="Raleway" charset="0"/>
                <a:ea typeface="+mn-ea"/>
                <a:cs typeface="Tahoma"/>
                <a:hlinkClick r:id="rId3" action="ppaction://hlinksldjump"/>
              </a:rPr>
              <a:t>ENADE </a:t>
            </a:r>
            <a:r>
              <a:rPr lang="pt-BR" sz="1000" kern="1200" spc="-15" dirty="0">
                <a:solidFill>
                  <a:srgbClr val="F2F2F2"/>
                </a:solidFill>
                <a:latin typeface="Raleway" charset="0"/>
                <a:ea typeface="+mn-ea"/>
                <a:cs typeface="Tahoma"/>
                <a:hlinkClick r:id="rId3" action="ppaction://hlinksldjump"/>
              </a:rPr>
              <a:t>2017</a:t>
            </a:r>
            <a:endParaRPr lang="pt-BR" sz="1000" kern="1200" dirty="0">
              <a:solidFill>
                <a:srgbClr val="F2F2F2"/>
              </a:solidFill>
              <a:latin typeface="Raleway" charset="0"/>
              <a:ea typeface="+mn-ea"/>
              <a:cs typeface="Tahoma"/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9507409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 idx="4294967295"/>
          </p:nvPr>
        </p:nvSpPr>
        <p:spPr>
          <a:xfrm>
            <a:off x="1810300" y="742400"/>
            <a:ext cx="5523599" cy="63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About this template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907704" y="743350"/>
            <a:ext cx="5400600" cy="63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pt-BR" sz="2000" b="1" spc="-240" dirty="0">
                <a:latin typeface="Merriweather" charset="0"/>
              </a:rPr>
              <a:t>AVALIAÇÃO  </a:t>
            </a:r>
            <a:r>
              <a:rPr lang="pt-BR" sz="2000" b="1" spc="-120" dirty="0">
                <a:latin typeface="Merriweather" charset="0"/>
              </a:rPr>
              <a:t>DA </a:t>
            </a:r>
            <a:r>
              <a:rPr lang="pt-BR" sz="2000" b="1" spc="-254" dirty="0">
                <a:latin typeface="Merriweather" charset="0"/>
              </a:rPr>
              <a:t>EDUCAÇÃO  </a:t>
            </a:r>
            <a:r>
              <a:rPr lang="pt-BR" sz="2000" b="1" spc="-100" dirty="0">
                <a:latin typeface="Merriweather" charset="0"/>
              </a:rPr>
              <a:t>SUPERIOR </a:t>
            </a:r>
            <a:r>
              <a:rPr lang="pt-BR" sz="2000" b="1" spc="-100" dirty="0" smtClean="0">
                <a:latin typeface="Merriweather" charset="0"/>
              </a:rPr>
              <a:t> </a:t>
            </a:r>
            <a:r>
              <a:rPr lang="pt-BR" sz="2000" b="1" spc="-105" dirty="0" smtClean="0">
                <a:latin typeface="Merriweather" charset="0"/>
              </a:rPr>
              <a:t>NO </a:t>
            </a:r>
            <a:r>
              <a:rPr lang="pt-BR" sz="2000" b="1" spc="-95" dirty="0" smtClean="0">
                <a:latin typeface="Merriweather" charset="0"/>
              </a:rPr>
              <a:t> </a:t>
            </a:r>
            <a:r>
              <a:rPr lang="pt-BR" sz="2000" b="1" spc="-70" dirty="0">
                <a:latin typeface="Merriweather" charset="0"/>
              </a:rPr>
              <a:t>BRASIL</a:t>
            </a:r>
            <a:endParaRPr lang="en" sz="2000" dirty="0">
              <a:latin typeface="Merriweather" charset="0"/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1259632" y="1772816"/>
            <a:ext cx="6768752" cy="108012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pt-BR" sz="1800" spc="-55" dirty="0" smtClean="0">
                <a:latin typeface="Raleway" charset="0"/>
              </a:rPr>
              <a:t>O </a:t>
            </a:r>
            <a:r>
              <a:rPr lang="pt-BR" sz="1800" spc="-60" dirty="0">
                <a:latin typeface="Raleway" charset="0"/>
              </a:rPr>
              <a:t>Sistema </a:t>
            </a:r>
            <a:r>
              <a:rPr lang="pt-BR" sz="1800" spc="-65" dirty="0">
                <a:latin typeface="Raleway" charset="0"/>
              </a:rPr>
              <a:t>Federal </a:t>
            </a:r>
            <a:r>
              <a:rPr lang="pt-BR" sz="1800" spc="-85" dirty="0">
                <a:latin typeface="Raleway" charset="0"/>
              </a:rPr>
              <a:t>de </a:t>
            </a:r>
            <a:r>
              <a:rPr lang="pt-BR" sz="1800" spc="-130" dirty="0">
                <a:latin typeface="Raleway" charset="0"/>
              </a:rPr>
              <a:t>Educação</a:t>
            </a:r>
            <a:r>
              <a:rPr lang="pt-BR" sz="1800" spc="-235" dirty="0">
                <a:latin typeface="Raleway" charset="0"/>
              </a:rPr>
              <a:t> </a:t>
            </a:r>
            <a:r>
              <a:rPr lang="pt-BR" sz="1800" spc="-235" dirty="0" smtClean="0">
                <a:latin typeface="Raleway" charset="0"/>
              </a:rPr>
              <a:t> é  </a:t>
            </a:r>
            <a:r>
              <a:rPr lang="pt-BR" sz="1800" spc="-50" dirty="0" smtClean="0">
                <a:latin typeface="Raleway" charset="0"/>
              </a:rPr>
              <a:t>avaliado </a:t>
            </a:r>
            <a:r>
              <a:rPr lang="pt-BR" sz="1800" spc="-95" dirty="0">
                <a:latin typeface="Raleway" charset="0"/>
              </a:rPr>
              <a:t>de acordo com</a:t>
            </a:r>
            <a:r>
              <a:rPr lang="pt-BR" sz="1800" spc="-55" dirty="0">
                <a:latin typeface="Raleway" charset="0"/>
              </a:rPr>
              <a:t> a Lei nº 10.861/2004 - </a:t>
            </a:r>
            <a:r>
              <a:rPr lang="pt-BR" sz="1800" spc="-60" dirty="0">
                <a:latin typeface="Raleway" charset="0"/>
              </a:rPr>
              <a:t>Sistema </a:t>
            </a:r>
            <a:r>
              <a:rPr lang="pt-BR" sz="1800" spc="-45" dirty="0">
                <a:latin typeface="Raleway" charset="0"/>
              </a:rPr>
              <a:t>Nacional </a:t>
            </a:r>
            <a:r>
              <a:rPr lang="pt-BR" sz="1800" spc="-85" dirty="0">
                <a:latin typeface="Raleway" charset="0"/>
              </a:rPr>
              <a:t>de  </a:t>
            </a:r>
            <a:r>
              <a:rPr lang="pt-BR" sz="1800" spc="-105" dirty="0">
                <a:latin typeface="Raleway" charset="0"/>
              </a:rPr>
              <a:t>Avaliação </a:t>
            </a:r>
            <a:r>
              <a:rPr lang="pt-BR" sz="1800" spc="-70" dirty="0">
                <a:latin typeface="Raleway" charset="0"/>
              </a:rPr>
              <a:t>da  </a:t>
            </a:r>
            <a:r>
              <a:rPr lang="pt-BR" sz="1800" spc="-125" dirty="0">
                <a:latin typeface="Raleway" charset="0"/>
              </a:rPr>
              <a:t>Educação </a:t>
            </a:r>
            <a:r>
              <a:rPr lang="pt-BR" sz="1800" spc="30" dirty="0">
                <a:latin typeface="Raleway" charset="0"/>
              </a:rPr>
              <a:t> </a:t>
            </a:r>
            <a:r>
              <a:rPr lang="pt-BR" sz="1800" spc="-45" dirty="0">
                <a:latin typeface="Raleway" charset="0"/>
              </a:rPr>
              <a:t>Superior (</a:t>
            </a:r>
            <a:r>
              <a:rPr lang="pt-BR" sz="1800" spc="-55" dirty="0" err="1">
                <a:latin typeface="Raleway" charset="0"/>
              </a:rPr>
              <a:t>Sinaes</a:t>
            </a:r>
            <a:r>
              <a:rPr lang="pt-BR" sz="1800" spc="-55" dirty="0" smtClean="0">
                <a:latin typeface="Raleway" charset="0"/>
              </a:rPr>
              <a:t>).</a:t>
            </a:r>
          </a:p>
          <a:p>
            <a:pPr>
              <a:spcBef>
                <a:spcPts val="600"/>
              </a:spcBef>
            </a:pPr>
            <a:endParaRPr lang="pt-BR" sz="2000" spc="-105" dirty="0" smtClean="0">
              <a:latin typeface="Bookman Old Style" pitchFamily="18" charset="0"/>
            </a:endParaRPr>
          </a:p>
          <a:p>
            <a:pPr>
              <a:spcBef>
                <a:spcPts val="600"/>
              </a:spcBef>
            </a:pPr>
            <a:endParaRPr lang="pt-BR" sz="2000" dirty="0">
              <a:latin typeface="Bookman Old Style" pitchFamily="18" charset="0"/>
            </a:endParaRPr>
          </a:p>
          <a:p>
            <a:pPr lvl="0" rtl="0">
              <a:spcBef>
                <a:spcPts val="600"/>
              </a:spcBef>
              <a:buNone/>
            </a:pPr>
            <a:endParaRPr lang="en" b="1" dirty="0">
              <a:solidFill>
                <a:srgbClr val="A8122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lvl="0" rtl="0">
              <a:spcBef>
                <a:spcPts val="600"/>
              </a:spcBef>
              <a:buNone/>
            </a:pPr>
            <a:endParaRPr dirty="0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457075" y="6381328"/>
            <a:ext cx="8229600" cy="360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2700" lvl="0">
              <a:lnSpc>
                <a:spcPts val="670"/>
              </a:lnSpc>
            </a:pPr>
            <a:r>
              <a:rPr lang="pt-BR" sz="1000" kern="120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Diretoria </a:t>
            </a:r>
            <a:r>
              <a:rPr lang="pt-BR" sz="1000" kern="1200" spc="-2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de </a:t>
            </a:r>
            <a:r>
              <a:rPr lang="pt-BR" sz="1000" kern="1200" spc="-6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Avaliação  </a:t>
            </a:r>
            <a:r>
              <a:rPr lang="pt-BR" sz="1000" kern="1200" spc="-5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Institucional </a:t>
            </a:r>
            <a:r>
              <a:rPr lang="pt-BR" sz="1000" kern="1200" spc="-1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-</a:t>
            </a:r>
            <a:r>
              <a:rPr lang="pt-BR" sz="1000" kern="1200" spc="114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 </a:t>
            </a:r>
            <a:r>
              <a:rPr lang="pt-BR" sz="1000" kern="1200" spc="45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UFJF</a:t>
            </a:r>
          </a:p>
          <a:p>
            <a:pPr marL="12700" lvl="0">
              <a:spcBef>
                <a:spcPts val="240"/>
              </a:spcBef>
            </a:pPr>
            <a:r>
              <a:rPr lang="pt-BR" sz="1000" kern="1200" spc="50" dirty="0">
                <a:solidFill>
                  <a:srgbClr val="F2F2F2"/>
                </a:solidFill>
                <a:latin typeface="Raleway" charset="0"/>
                <a:ea typeface="+mn-ea"/>
                <a:cs typeface="Tahoma"/>
                <a:hlinkClick r:id="rId3" action="ppaction://hlinksldjump"/>
              </a:rPr>
              <a:t>ENADE </a:t>
            </a:r>
            <a:r>
              <a:rPr lang="pt-BR" sz="1000" kern="1200" spc="-15" dirty="0">
                <a:solidFill>
                  <a:srgbClr val="F2F2F2"/>
                </a:solidFill>
                <a:latin typeface="Raleway" charset="0"/>
                <a:ea typeface="+mn-ea"/>
                <a:cs typeface="Tahoma"/>
                <a:hlinkClick r:id="rId3" action="ppaction://hlinksldjump"/>
              </a:rPr>
              <a:t>2017</a:t>
            </a:r>
            <a:endParaRPr lang="pt-BR" sz="1000" kern="1200" dirty="0">
              <a:solidFill>
                <a:srgbClr val="F2F2F2"/>
              </a:solidFill>
              <a:latin typeface="Raleway" charset="0"/>
              <a:ea typeface="+mn-ea"/>
              <a:cs typeface="Tahoma"/>
              <a:hlinkClick r:id="rId3" action="ppaction://hlinksldjump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907704" y="3140968"/>
            <a:ext cx="58326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pt-BR" sz="1800" spc="-105" dirty="0">
                <a:latin typeface="Raleway" charset="0"/>
              </a:rPr>
              <a:t>Avaliação </a:t>
            </a:r>
            <a:r>
              <a:rPr lang="pt-BR" sz="1800" spc="-80" dirty="0">
                <a:latin typeface="Raleway" charset="0"/>
              </a:rPr>
              <a:t>dos </a:t>
            </a:r>
            <a:r>
              <a:rPr lang="pt-BR" sz="1800" spc="-70" dirty="0">
                <a:latin typeface="Raleway" charset="0"/>
              </a:rPr>
              <a:t>cursos </a:t>
            </a:r>
            <a:r>
              <a:rPr lang="pt-BR" sz="1800" spc="-85" dirty="0">
                <a:latin typeface="Raleway" charset="0"/>
              </a:rPr>
              <a:t>de </a:t>
            </a:r>
            <a:r>
              <a:rPr lang="pt-BR" sz="1800" spc="-70" dirty="0">
                <a:latin typeface="Raleway" charset="0"/>
              </a:rPr>
              <a:t>graduação: identifica </a:t>
            </a:r>
            <a:r>
              <a:rPr lang="pt-BR" sz="1800" spc="-65" dirty="0">
                <a:latin typeface="Raleway" charset="0"/>
              </a:rPr>
              <a:t>o </a:t>
            </a:r>
            <a:r>
              <a:rPr lang="pt-BR" sz="1800" b="1" spc="-35" dirty="0">
                <a:latin typeface="Raleway" charset="0"/>
              </a:rPr>
              <a:t>projeto  formativo </a:t>
            </a:r>
            <a:r>
              <a:rPr lang="pt-BR" sz="1800" b="1" spc="-55" dirty="0">
                <a:latin typeface="Raleway" charset="0"/>
              </a:rPr>
              <a:t>e </a:t>
            </a:r>
            <a:r>
              <a:rPr lang="pt-BR" sz="1800" b="1" spc="-95" dirty="0">
                <a:latin typeface="Raleway" charset="0"/>
              </a:rPr>
              <a:t>as </a:t>
            </a:r>
            <a:r>
              <a:rPr lang="pt-BR" sz="1800" b="1" spc="-125" dirty="0">
                <a:latin typeface="Raleway" charset="0"/>
              </a:rPr>
              <a:t>condições </a:t>
            </a:r>
            <a:r>
              <a:rPr lang="pt-BR" sz="1800" b="1" spc="-55" dirty="0">
                <a:latin typeface="Raleway" charset="0"/>
              </a:rPr>
              <a:t>de </a:t>
            </a:r>
            <a:r>
              <a:rPr lang="pt-BR" sz="1800" b="1" spc="-70" dirty="0">
                <a:latin typeface="Raleway" charset="0"/>
              </a:rPr>
              <a:t>ensino </a:t>
            </a:r>
            <a:r>
              <a:rPr lang="pt-BR" sz="1800" b="1" spc="-40" dirty="0">
                <a:latin typeface="Raleway" charset="0"/>
              </a:rPr>
              <a:t>ofertadas </a:t>
            </a:r>
            <a:r>
              <a:rPr lang="pt-BR" sz="1800" b="1" spc="-85" dirty="0">
                <a:latin typeface="Raleway" charset="0"/>
              </a:rPr>
              <a:t>aos  </a:t>
            </a:r>
            <a:r>
              <a:rPr lang="pt-BR" sz="1800" b="1" spc="-45" dirty="0">
                <a:latin typeface="Raleway" charset="0"/>
              </a:rPr>
              <a:t>estudantes</a:t>
            </a:r>
            <a:r>
              <a:rPr lang="pt-BR" sz="1800" spc="-45" dirty="0">
                <a:latin typeface="Raleway" charset="0"/>
              </a:rPr>
              <a:t>, </a:t>
            </a:r>
            <a:r>
              <a:rPr lang="pt-BR" sz="1800" spc="-85" dirty="0">
                <a:latin typeface="Raleway" charset="0"/>
              </a:rPr>
              <a:t>em </a:t>
            </a:r>
            <a:r>
              <a:rPr lang="pt-BR" sz="1800" spc="-65" dirty="0">
                <a:latin typeface="Raleway" charset="0"/>
              </a:rPr>
              <a:t>especial </a:t>
            </a:r>
            <a:r>
              <a:rPr lang="pt-BR" sz="1800" spc="-110" dirty="0">
                <a:latin typeface="Raleway" charset="0"/>
              </a:rPr>
              <a:t>as </a:t>
            </a:r>
            <a:r>
              <a:rPr lang="pt-BR" sz="1800" spc="-40" dirty="0">
                <a:latin typeface="Raleway" charset="0"/>
              </a:rPr>
              <a:t>relativas </a:t>
            </a:r>
            <a:r>
              <a:rPr lang="pt-BR" sz="1800" spc="-75" dirty="0">
                <a:latin typeface="Raleway" charset="0"/>
              </a:rPr>
              <a:t>ao </a:t>
            </a:r>
            <a:r>
              <a:rPr lang="pt-BR" sz="1800" spc="-15" dirty="0">
                <a:latin typeface="Raleway" charset="0"/>
              </a:rPr>
              <a:t>perfil </a:t>
            </a:r>
            <a:r>
              <a:rPr lang="pt-BR" sz="1800" spc="-55" dirty="0">
                <a:latin typeface="Raleway" charset="0"/>
              </a:rPr>
              <a:t>do </a:t>
            </a:r>
            <a:r>
              <a:rPr lang="pt-BR" sz="1800" spc="-50" dirty="0">
                <a:latin typeface="Raleway" charset="0"/>
              </a:rPr>
              <a:t>corpo  </a:t>
            </a:r>
            <a:r>
              <a:rPr lang="pt-BR" sz="1800" spc="-45" dirty="0">
                <a:latin typeface="Raleway" charset="0"/>
              </a:rPr>
              <a:t>docente, </a:t>
            </a:r>
            <a:r>
              <a:rPr lang="pt-BR" sz="1800" spc="-190" dirty="0">
                <a:latin typeface="Raleway" charset="0"/>
              </a:rPr>
              <a:t>`as    </a:t>
            </a:r>
            <a:r>
              <a:rPr lang="pt-BR" sz="1800" spc="-105" dirty="0">
                <a:latin typeface="Raleway" charset="0"/>
              </a:rPr>
              <a:t>instalações  </a:t>
            </a:r>
            <a:r>
              <a:rPr lang="pt-BR" sz="1800" spc="-100" dirty="0">
                <a:latin typeface="Raleway" charset="0"/>
              </a:rPr>
              <a:t>físicas </a:t>
            </a:r>
            <a:r>
              <a:rPr lang="pt-BR" sz="1800" spc="-125" dirty="0">
                <a:latin typeface="Raleway" charset="0"/>
              </a:rPr>
              <a:t>e  </a:t>
            </a:r>
            <a:r>
              <a:rPr lang="pt-BR" sz="1800" spc="-220" dirty="0">
                <a:latin typeface="Raleway" charset="0"/>
              </a:rPr>
              <a:t>`a    </a:t>
            </a:r>
            <a:r>
              <a:rPr lang="pt-BR" sz="1800" spc="-180" dirty="0">
                <a:latin typeface="Raleway" charset="0"/>
              </a:rPr>
              <a:t> </a:t>
            </a:r>
            <a:r>
              <a:rPr lang="pt-BR" sz="1800" spc="-105" dirty="0">
                <a:latin typeface="Raleway" charset="0"/>
              </a:rPr>
              <a:t>organização   </a:t>
            </a:r>
            <a:r>
              <a:rPr lang="pt-BR" sz="1800" spc="-70" dirty="0">
                <a:latin typeface="Raleway" charset="0"/>
              </a:rPr>
              <a:t>didático-pedagógica.</a:t>
            </a:r>
            <a:endParaRPr lang="pt-BR" sz="1800" dirty="0">
              <a:latin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492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 idx="4294967295"/>
          </p:nvPr>
        </p:nvSpPr>
        <p:spPr>
          <a:xfrm>
            <a:off x="1810300" y="742400"/>
            <a:ext cx="5523599" cy="63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About this template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810200" y="743350"/>
            <a:ext cx="5523599" cy="63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pt-BR" sz="2000" b="1" spc="-100" dirty="0">
                <a:latin typeface="Merriweather" charset="0"/>
              </a:rPr>
              <a:t>INSTRUMENTOS </a:t>
            </a:r>
            <a:r>
              <a:rPr lang="pt-BR" sz="2000" b="1" spc="-165" dirty="0">
                <a:latin typeface="Merriweather" charset="0"/>
              </a:rPr>
              <a:t>DE  </a:t>
            </a:r>
            <a:r>
              <a:rPr lang="pt-BR" sz="2000" b="1" spc="-240" dirty="0">
                <a:latin typeface="Merriweather" charset="0"/>
              </a:rPr>
              <a:t>AVALIAÇÃO  </a:t>
            </a:r>
            <a:r>
              <a:rPr lang="pt-BR" sz="2000" b="1" spc="-110" dirty="0">
                <a:latin typeface="Merriweather" charset="0"/>
              </a:rPr>
              <a:t>DO</a:t>
            </a:r>
            <a:r>
              <a:rPr lang="pt-BR" sz="2000" b="1" spc="-60" dirty="0">
                <a:latin typeface="Merriweather" charset="0"/>
              </a:rPr>
              <a:t> </a:t>
            </a:r>
            <a:r>
              <a:rPr lang="pt-BR" sz="2000" b="1" spc="50" dirty="0">
                <a:latin typeface="Merriweather" charset="0"/>
              </a:rPr>
              <a:t>SINAES</a:t>
            </a:r>
            <a:endParaRPr lang="en" sz="2000" dirty="0">
              <a:latin typeface="Merriweather" charset="0"/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1187624" y="1772816"/>
            <a:ext cx="6768752" cy="44644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None/>
            </a:pPr>
            <a:endParaRPr lang="en" b="1" dirty="0">
              <a:solidFill>
                <a:srgbClr val="A8122A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81330" indent="-171450" algn="just">
              <a:buFont typeface="Arial" pitchFamily="34" charset="0"/>
              <a:buChar char="•"/>
            </a:pPr>
            <a:r>
              <a:rPr lang="pt-BR" sz="1800" b="1" spc="-105" dirty="0">
                <a:latin typeface="Raleway" charset="0"/>
              </a:rPr>
              <a:t>Avaliação </a:t>
            </a:r>
            <a:r>
              <a:rPr lang="pt-BR" sz="1800" b="1" spc="-105" dirty="0" smtClean="0">
                <a:latin typeface="Raleway" charset="0"/>
              </a:rPr>
              <a:t>Institucional </a:t>
            </a:r>
          </a:p>
          <a:p>
            <a:pPr marL="481330" indent="-171450" algn="just">
              <a:buFont typeface="Arial" pitchFamily="34" charset="0"/>
              <a:buChar char="•"/>
            </a:pPr>
            <a:endParaRPr lang="pt-BR" sz="1800" dirty="0" smtClean="0">
              <a:latin typeface="Raleway" charset="0"/>
            </a:endParaRPr>
          </a:p>
          <a:p>
            <a:pPr marL="481330" indent="-171450" algn="just">
              <a:buFont typeface="Wingdings" pitchFamily="2" charset="2"/>
              <a:buChar char="Ø"/>
            </a:pPr>
            <a:r>
              <a:rPr lang="pt-BR" sz="1800" spc="-105" dirty="0" smtClean="0">
                <a:latin typeface="Raleway" charset="0"/>
              </a:rPr>
              <a:t>     Avaliação </a:t>
            </a:r>
            <a:r>
              <a:rPr lang="pt-BR" sz="1800" spc="-45" dirty="0" smtClean="0">
                <a:latin typeface="Raleway" charset="0"/>
              </a:rPr>
              <a:t>externa </a:t>
            </a:r>
            <a:r>
              <a:rPr lang="pt-BR" sz="1800" spc="-50" dirty="0" smtClean="0">
                <a:latin typeface="Raleway" charset="0"/>
              </a:rPr>
              <a:t>(comissão de avaliadores </a:t>
            </a:r>
            <a:r>
              <a:rPr lang="pt-BR" sz="1800" spc="-55" dirty="0" smtClean="0">
                <a:latin typeface="Raleway" charset="0"/>
              </a:rPr>
              <a:t>do </a:t>
            </a:r>
            <a:r>
              <a:rPr lang="pt-BR" sz="1800" spc="20" dirty="0" smtClean="0">
                <a:latin typeface="Raleway" charset="0"/>
              </a:rPr>
              <a:t> </a:t>
            </a:r>
            <a:r>
              <a:rPr lang="pt-BR" sz="1800" spc="-15" dirty="0" smtClean="0">
                <a:latin typeface="Raleway" charset="0"/>
              </a:rPr>
              <a:t>Inep)</a:t>
            </a:r>
          </a:p>
          <a:p>
            <a:pPr marL="481330" indent="-171450" algn="just">
              <a:buFont typeface="Wingdings" pitchFamily="2" charset="2"/>
              <a:buChar char="Ø"/>
            </a:pPr>
            <a:r>
              <a:rPr lang="pt-BR" sz="1800" spc="-15" dirty="0" smtClean="0">
                <a:latin typeface="Raleway" charset="0"/>
              </a:rPr>
              <a:t>    Autoavaliação (</a:t>
            </a:r>
            <a:r>
              <a:rPr lang="pt-BR" sz="1800" spc="-55" dirty="0">
                <a:latin typeface="Raleway" charset="0"/>
              </a:rPr>
              <a:t>responsabilidade </a:t>
            </a:r>
            <a:r>
              <a:rPr lang="pt-BR" sz="1800" spc="-90" dirty="0">
                <a:latin typeface="Raleway" charset="0"/>
              </a:rPr>
              <a:t>das </a:t>
            </a:r>
            <a:r>
              <a:rPr lang="pt-BR" sz="1800" spc="-114" dirty="0">
                <a:latin typeface="Raleway" charset="0"/>
              </a:rPr>
              <a:t>Comissões  </a:t>
            </a:r>
            <a:r>
              <a:rPr lang="pt-BR" sz="1800" spc="-85" dirty="0">
                <a:latin typeface="Raleway" charset="0"/>
              </a:rPr>
              <a:t>Próprias  de  </a:t>
            </a:r>
            <a:r>
              <a:rPr lang="pt-BR" sz="1800" spc="-105" dirty="0">
                <a:latin typeface="Raleway" charset="0"/>
              </a:rPr>
              <a:t>Avaliação </a:t>
            </a:r>
            <a:r>
              <a:rPr lang="pt-BR" sz="1800" spc="-105" dirty="0" smtClean="0">
                <a:latin typeface="Raleway" charset="0"/>
              </a:rPr>
              <a:t>- </a:t>
            </a:r>
            <a:r>
              <a:rPr lang="pt-BR" sz="1800" spc="-75" dirty="0" smtClean="0">
                <a:latin typeface="Raleway" charset="0"/>
              </a:rPr>
              <a:t>CPA.</a:t>
            </a:r>
            <a:endParaRPr lang="pt-BR" sz="1800" dirty="0">
              <a:latin typeface="Raleway" charset="0"/>
            </a:endParaRPr>
          </a:p>
          <a:p>
            <a:pPr marL="481330" indent="-171450" algn="just">
              <a:buFont typeface="Wingdings" pitchFamily="2" charset="2"/>
              <a:buChar char="Ø"/>
            </a:pPr>
            <a:endParaRPr lang="pt-BR" sz="1800" dirty="0">
              <a:latin typeface="Raleway" charset="0"/>
            </a:endParaRPr>
          </a:p>
          <a:p>
            <a:pPr marL="481330" indent="-171450" algn="just">
              <a:spcBef>
                <a:spcPts val="900"/>
              </a:spcBef>
              <a:buFont typeface="Arial" pitchFamily="34" charset="0"/>
              <a:buChar char="•"/>
            </a:pPr>
            <a:r>
              <a:rPr lang="pt-BR" sz="1800" b="1" spc="-105" dirty="0" smtClean="0">
                <a:latin typeface="Raleway" charset="0"/>
              </a:rPr>
              <a:t>Avaliação  </a:t>
            </a:r>
            <a:r>
              <a:rPr lang="pt-BR" sz="1800" b="1" spc="-70" dirty="0" smtClean="0">
                <a:latin typeface="Raleway" charset="0"/>
              </a:rPr>
              <a:t>da</a:t>
            </a:r>
            <a:r>
              <a:rPr lang="pt-BR" sz="1800" b="1" spc="45" dirty="0" smtClean="0">
                <a:latin typeface="Raleway" charset="0"/>
              </a:rPr>
              <a:t> </a:t>
            </a:r>
            <a:r>
              <a:rPr lang="pt-BR" sz="1800" b="1" spc="-125" dirty="0" smtClean="0">
                <a:latin typeface="Raleway" charset="0"/>
              </a:rPr>
              <a:t>Graduação</a:t>
            </a:r>
          </a:p>
          <a:p>
            <a:pPr marL="309880" algn="just"/>
            <a:endParaRPr lang="pt-BR" sz="1800" spc="-15" dirty="0">
              <a:latin typeface="Raleway" charset="0"/>
            </a:endParaRPr>
          </a:p>
          <a:p>
            <a:pPr marL="481330" indent="-171450" algn="just">
              <a:buFont typeface="Wingdings" pitchFamily="2" charset="2"/>
              <a:buChar char="Ø"/>
            </a:pPr>
            <a:r>
              <a:rPr lang="pt-BR" sz="1800" spc="-15" dirty="0">
                <a:latin typeface="Raleway" charset="0"/>
              </a:rPr>
              <a:t>    </a:t>
            </a:r>
            <a:r>
              <a:rPr lang="pt-BR" sz="1800" spc="-105" dirty="0">
                <a:latin typeface="Raleway" charset="0"/>
              </a:rPr>
              <a:t>Avaliação </a:t>
            </a:r>
            <a:r>
              <a:rPr lang="pt-BR" sz="1800" spc="-45" dirty="0">
                <a:latin typeface="Raleway" charset="0"/>
              </a:rPr>
              <a:t>externa </a:t>
            </a:r>
            <a:r>
              <a:rPr lang="pt-BR" sz="1800" spc="-85" dirty="0">
                <a:latin typeface="Raleway" charset="0"/>
              </a:rPr>
              <a:t>de </a:t>
            </a:r>
            <a:r>
              <a:rPr lang="pt-BR" sz="1800" spc="-80" dirty="0">
                <a:latin typeface="Raleway" charset="0"/>
              </a:rPr>
              <a:t>cursos </a:t>
            </a:r>
            <a:r>
              <a:rPr lang="pt-BR" sz="1800" spc="-50" dirty="0">
                <a:latin typeface="Raleway" charset="0"/>
              </a:rPr>
              <a:t>(comissão de avaliadores </a:t>
            </a:r>
            <a:r>
              <a:rPr lang="pt-BR" sz="1800" spc="-55" dirty="0">
                <a:latin typeface="Raleway" charset="0"/>
              </a:rPr>
              <a:t>do </a:t>
            </a:r>
            <a:r>
              <a:rPr lang="pt-BR" sz="1800" spc="-15" dirty="0">
                <a:latin typeface="Raleway" charset="0"/>
              </a:rPr>
              <a:t>Inep</a:t>
            </a:r>
            <a:r>
              <a:rPr lang="pt-BR" sz="1800" spc="-15" dirty="0" smtClean="0">
                <a:latin typeface="Raleway" charset="0"/>
              </a:rPr>
              <a:t>)</a:t>
            </a:r>
          </a:p>
          <a:p>
            <a:pPr marL="481330" indent="-171450" algn="just">
              <a:buFont typeface="Wingdings" pitchFamily="2" charset="2"/>
              <a:buChar char="Ø"/>
            </a:pPr>
            <a:r>
              <a:rPr lang="pt-BR" sz="1800" spc="-15" dirty="0" smtClean="0">
                <a:latin typeface="Raleway" charset="0"/>
              </a:rPr>
              <a:t>    </a:t>
            </a:r>
            <a:r>
              <a:rPr lang="pt-BR" sz="1800" spc="-35" dirty="0" err="1">
                <a:latin typeface="Raleway" charset="0"/>
              </a:rPr>
              <a:t>Enade</a:t>
            </a:r>
            <a:r>
              <a:rPr lang="pt-BR" sz="1800" spc="-35" dirty="0">
                <a:latin typeface="Raleway" charset="0"/>
              </a:rPr>
              <a:t>: </a:t>
            </a:r>
            <a:r>
              <a:rPr lang="pt-BR" sz="1800" spc="-45" dirty="0">
                <a:latin typeface="Raleway" charset="0"/>
              </a:rPr>
              <a:t>avalia </a:t>
            </a:r>
            <a:r>
              <a:rPr lang="pt-BR" sz="1800" spc="-95" dirty="0">
                <a:latin typeface="Raleway" charset="0"/>
              </a:rPr>
              <a:t>os </a:t>
            </a:r>
            <a:r>
              <a:rPr lang="pt-BR" sz="1800" spc="-70" dirty="0">
                <a:latin typeface="Raleway" charset="0"/>
              </a:rPr>
              <a:t>cursos </a:t>
            </a:r>
            <a:r>
              <a:rPr lang="pt-BR" sz="1800" spc="-95" dirty="0">
                <a:latin typeface="Raleway" charset="0"/>
              </a:rPr>
              <a:t>através </a:t>
            </a:r>
            <a:r>
              <a:rPr lang="pt-BR" sz="1800" spc="-70" dirty="0">
                <a:latin typeface="Raleway" charset="0"/>
              </a:rPr>
              <a:t>de avaliação de desempenho</a:t>
            </a:r>
            <a:r>
              <a:rPr lang="pt-BR" sz="1800" spc="-110" dirty="0">
                <a:latin typeface="Raleway" charset="0"/>
              </a:rPr>
              <a:t> discente</a:t>
            </a:r>
            <a:r>
              <a:rPr lang="pt-BR" sz="1800" spc="-110" dirty="0" smtClean="0">
                <a:latin typeface="Raleway" charset="0"/>
              </a:rPr>
              <a:t>.</a:t>
            </a:r>
          </a:p>
          <a:p>
            <a:pPr marL="481330" indent="-171450" algn="just">
              <a:buFont typeface="Wingdings" pitchFamily="2" charset="2"/>
              <a:buChar char="Ø"/>
            </a:pPr>
            <a:r>
              <a:rPr lang="pt-BR" sz="1800" spc="-110" dirty="0" smtClean="0">
                <a:latin typeface="Raleway" charset="0"/>
              </a:rPr>
              <a:t>     </a:t>
            </a:r>
            <a:r>
              <a:rPr lang="pt-BR" sz="1800" spc="-110" dirty="0" err="1" smtClean="0">
                <a:latin typeface="Raleway" charset="0"/>
              </a:rPr>
              <a:t>Anasem</a:t>
            </a:r>
            <a:r>
              <a:rPr lang="pt-BR" sz="1800" spc="-110" dirty="0" smtClean="0">
                <a:latin typeface="Raleway" charset="0"/>
              </a:rPr>
              <a:t>:  avaliação dos discentes do curso </a:t>
            </a:r>
            <a:r>
              <a:rPr lang="pt-BR" sz="1800" spc="-110" smtClean="0">
                <a:latin typeface="Raleway" charset="0"/>
              </a:rPr>
              <a:t>de Medicina.</a:t>
            </a:r>
            <a:endParaRPr lang="pt-BR" sz="1800" spc="-110" dirty="0" smtClean="0">
              <a:latin typeface="Raleway" charset="0"/>
            </a:endParaRPr>
          </a:p>
          <a:p>
            <a:pPr marL="481330" indent="-171450" algn="just">
              <a:buFont typeface="Wingdings" pitchFamily="2" charset="2"/>
              <a:buChar char="Ø"/>
            </a:pPr>
            <a:endParaRPr lang="pt-BR" sz="1800" dirty="0">
              <a:latin typeface="Raleway" charset="0"/>
            </a:endParaRPr>
          </a:p>
          <a:p>
            <a:pPr algn="just">
              <a:spcBef>
                <a:spcPts val="50"/>
              </a:spcBef>
            </a:pPr>
            <a:endParaRPr lang="pt-BR" sz="1800" dirty="0" smtClean="0">
              <a:latin typeface="Raleway" charset="0"/>
              <a:cs typeface="Times New Roman"/>
            </a:endParaRPr>
          </a:p>
          <a:p>
            <a:pPr algn="just">
              <a:spcBef>
                <a:spcPts val="50"/>
              </a:spcBef>
            </a:pPr>
            <a:endParaRPr lang="pt-BR" sz="1800" dirty="0">
              <a:latin typeface="Raleway" charset="0"/>
              <a:cs typeface="Times New Roman"/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457075" y="6381328"/>
            <a:ext cx="8229600" cy="360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2700" lvl="0">
              <a:lnSpc>
                <a:spcPts val="670"/>
              </a:lnSpc>
            </a:pPr>
            <a:r>
              <a:rPr lang="pt-BR" sz="1000" kern="120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Diretoria </a:t>
            </a:r>
            <a:r>
              <a:rPr lang="pt-BR" sz="1000" kern="1200" spc="-2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de </a:t>
            </a:r>
            <a:r>
              <a:rPr lang="pt-BR" sz="1000" kern="1200" spc="-6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Avaliação  </a:t>
            </a:r>
            <a:r>
              <a:rPr lang="pt-BR" sz="1000" kern="1200" spc="-5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Institucional </a:t>
            </a:r>
            <a:r>
              <a:rPr lang="pt-BR" sz="1000" kern="1200" spc="-1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-</a:t>
            </a:r>
            <a:r>
              <a:rPr lang="pt-BR" sz="1000" kern="1200" spc="114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 </a:t>
            </a:r>
            <a:r>
              <a:rPr lang="pt-BR" sz="1000" kern="1200" spc="45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UFJF</a:t>
            </a:r>
          </a:p>
          <a:p>
            <a:pPr marL="12700" lvl="0">
              <a:spcBef>
                <a:spcPts val="240"/>
              </a:spcBef>
            </a:pPr>
            <a:r>
              <a:rPr lang="pt-BR" sz="1000" kern="1200" spc="50" dirty="0">
                <a:solidFill>
                  <a:srgbClr val="F2F2F2"/>
                </a:solidFill>
                <a:latin typeface="Raleway" charset="0"/>
                <a:ea typeface="+mn-ea"/>
                <a:cs typeface="Tahoma"/>
                <a:hlinkClick r:id="rId3" action="ppaction://hlinksldjump"/>
              </a:rPr>
              <a:t>ENADE </a:t>
            </a:r>
            <a:r>
              <a:rPr lang="pt-BR" sz="1000" kern="1200" spc="-15" dirty="0">
                <a:solidFill>
                  <a:srgbClr val="F2F2F2"/>
                </a:solidFill>
                <a:latin typeface="Raleway" charset="0"/>
                <a:ea typeface="+mn-ea"/>
                <a:cs typeface="Tahoma"/>
                <a:hlinkClick r:id="rId3" action="ppaction://hlinksldjump"/>
              </a:rPr>
              <a:t>2017</a:t>
            </a:r>
            <a:endParaRPr lang="pt-BR" sz="1000" kern="1200" dirty="0">
              <a:solidFill>
                <a:srgbClr val="F2F2F2"/>
              </a:solidFill>
              <a:latin typeface="Raleway" charset="0"/>
              <a:ea typeface="+mn-ea"/>
              <a:cs typeface="Tahoma"/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3855637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 idx="4294967295"/>
          </p:nvPr>
        </p:nvSpPr>
        <p:spPr>
          <a:xfrm>
            <a:off x="1810300" y="742400"/>
            <a:ext cx="5523599" cy="63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About this template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810200" y="743350"/>
            <a:ext cx="5523599" cy="63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pt-BR" sz="2000" b="1" dirty="0">
                <a:latin typeface="Merriweather" charset="0"/>
              </a:rPr>
              <a:t>INDICADORES DE  QUALIDADE DA EDUCAÇÃO   SUPERIOR</a:t>
            </a:r>
            <a:endParaRPr lang="en" sz="2000" b="1" dirty="0">
              <a:latin typeface="Merriweather" charset="0"/>
            </a:endParaRPr>
          </a:p>
        </p:txBody>
      </p:sp>
      <p:sp>
        <p:nvSpPr>
          <p:cNvPr id="65" name="Shape 65"/>
          <p:cNvSpPr txBox="1"/>
          <p:nvPr/>
        </p:nvSpPr>
        <p:spPr>
          <a:xfrm>
            <a:off x="1187624" y="1628800"/>
            <a:ext cx="7128792" cy="44644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84150" indent="-171450" algn="just">
              <a:buFont typeface="Arial" pitchFamily="34" charset="0"/>
              <a:buChar char="•"/>
            </a:pPr>
            <a:r>
              <a:rPr lang="pt-BR" sz="1800" b="1" spc="-35" dirty="0">
                <a:solidFill>
                  <a:schemeClr val="accent6"/>
                </a:solidFill>
                <a:latin typeface="Raleway" charset="0"/>
              </a:rPr>
              <a:t>Portaria Normativa </a:t>
            </a:r>
            <a:r>
              <a:rPr lang="pt-BR" sz="1800" b="1" spc="-30" dirty="0">
                <a:solidFill>
                  <a:schemeClr val="accent6"/>
                </a:solidFill>
                <a:latin typeface="Raleway" charset="0"/>
              </a:rPr>
              <a:t>n</a:t>
            </a:r>
            <a:r>
              <a:rPr lang="pt-BR" sz="1800" b="1" i="1" spc="-44" baseline="27777" dirty="0">
                <a:solidFill>
                  <a:schemeClr val="accent6"/>
                </a:solidFill>
                <a:latin typeface="Raleway" charset="0"/>
                <a:cs typeface="Trebuchet MS"/>
              </a:rPr>
              <a:t>o </a:t>
            </a:r>
            <a:r>
              <a:rPr lang="pt-BR" sz="1800" b="1" spc="-20" dirty="0" smtClean="0">
                <a:solidFill>
                  <a:schemeClr val="accent6"/>
                </a:solidFill>
                <a:latin typeface="Raleway" charset="0"/>
              </a:rPr>
              <a:t>40/2007</a:t>
            </a:r>
            <a:r>
              <a:rPr lang="pt-BR" sz="1800" spc="-30" dirty="0" smtClean="0">
                <a:latin typeface="Raleway" charset="0"/>
              </a:rPr>
              <a:t>:</a:t>
            </a:r>
            <a:endParaRPr lang="pt-BR" sz="1800" dirty="0">
              <a:latin typeface="Raleway" charset="0"/>
            </a:endParaRPr>
          </a:p>
          <a:p>
            <a:pPr marL="481330" marR="5080" indent="-171450" algn="just">
              <a:lnSpc>
                <a:spcPct val="102600"/>
              </a:lnSpc>
              <a:spcBef>
                <a:spcPts val="780"/>
              </a:spcBef>
              <a:buFont typeface="Wingdings" pitchFamily="2" charset="2"/>
              <a:buChar char="Ø"/>
            </a:pPr>
            <a:r>
              <a:rPr lang="pt-BR" sz="1800" spc="-160" dirty="0" smtClean="0">
                <a:latin typeface="Raleway" charset="0"/>
              </a:rPr>
              <a:t>São </a:t>
            </a:r>
            <a:r>
              <a:rPr lang="pt-BR" sz="1800" spc="-55" dirty="0">
                <a:latin typeface="Raleway" charset="0"/>
              </a:rPr>
              <a:t>indicadores </a:t>
            </a:r>
            <a:r>
              <a:rPr lang="pt-BR" sz="1800" spc="-85" dirty="0">
                <a:latin typeface="Raleway" charset="0"/>
              </a:rPr>
              <a:t>de </a:t>
            </a:r>
            <a:r>
              <a:rPr lang="pt-BR" sz="1800" spc="-45" dirty="0">
                <a:latin typeface="Raleway" charset="0"/>
              </a:rPr>
              <a:t>qualidade, </a:t>
            </a:r>
            <a:r>
              <a:rPr lang="pt-BR" sz="1800" spc="-55" dirty="0">
                <a:latin typeface="Raleway" charset="0"/>
              </a:rPr>
              <a:t>calculados </a:t>
            </a:r>
            <a:r>
              <a:rPr lang="pt-BR" sz="1800" spc="-50" dirty="0">
                <a:latin typeface="Raleway" charset="0"/>
              </a:rPr>
              <a:t>pelo Inep, </a:t>
            </a:r>
            <a:r>
              <a:rPr lang="pt-BR" sz="1800" spc="-60" dirty="0">
                <a:latin typeface="Raleway" charset="0"/>
              </a:rPr>
              <a:t>com </a:t>
            </a:r>
            <a:r>
              <a:rPr lang="pt-BR" sz="1800" spc="-95" dirty="0">
                <a:latin typeface="Raleway" charset="0"/>
              </a:rPr>
              <a:t>base  </a:t>
            </a:r>
            <a:r>
              <a:rPr lang="pt-BR" sz="1800" spc="-80" dirty="0">
                <a:latin typeface="Raleway" charset="0"/>
              </a:rPr>
              <a:t>nos  </a:t>
            </a:r>
            <a:r>
              <a:rPr lang="pt-BR" sz="1800" spc="-55" dirty="0">
                <a:latin typeface="Raleway" charset="0"/>
              </a:rPr>
              <a:t>resultados  do  </a:t>
            </a:r>
            <a:r>
              <a:rPr lang="pt-BR" sz="1800" spc="-40" dirty="0" err="1">
                <a:latin typeface="Raleway" charset="0"/>
              </a:rPr>
              <a:t>Enade</a:t>
            </a:r>
            <a:r>
              <a:rPr lang="pt-BR" sz="1800" spc="-40" dirty="0">
                <a:latin typeface="Raleway" charset="0"/>
              </a:rPr>
              <a:t> </a:t>
            </a:r>
            <a:r>
              <a:rPr lang="pt-BR" sz="1800" spc="-125" dirty="0">
                <a:latin typeface="Raleway" charset="0"/>
              </a:rPr>
              <a:t>e  </a:t>
            </a:r>
            <a:r>
              <a:rPr lang="pt-BR" sz="1800" spc="-70" dirty="0">
                <a:latin typeface="Raleway" charset="0"/>
              </a:rPr>
              <a:t>demais</a:t>
            </a:r>
            <a:r>
              <a:rPr lang="pt-BR" sz="1800" spc="-110" dirty="0">
                <a:latin typeface="Raleway" charset="0"/>
              </a:rPr>
              <a:t> </a:t>
            </a:r>
            <a:r>
              <a:rPr lang="pt-BR" sz="1800" spc="-95" dirty="0">
                <a:latin typeface="Raleway" charset="0"/>
              </a:rPr>
              <a:t>informações</a:t>
            </a:r>
            <a:r>
              <a:rPr lang="pt-BR" sz="1800" spc="-95" dirty="0" smtClean="0">
                <a:latin typeface="Raleway" charset="0"/>
              </a:rPr>
              <a:t>:</a:t>
            </a:r>
          </a:p>
          <a:p>
            <a:pPr marL="309880" marR="5080" algn="just">
              <a:lnSpc>
                <a:spcPct val="102600"/>
              </a:lnSpc>
              <a:spcBef>
                <a:spcPts val="780"/>
              </a:spcBef>
            </a:pPr>
            <a:endParaRPr lang="pt-BR" sz="1800" dirty="0">
              <a:latin typeface="Raleway" charset="0"/>
            </a:endParaRPr>
          </a:p>
          <a:p>
            <a:pPr marL="778510" marR="416559" indent="-171450" algn="just">
              <a:lnSpc>
                <a:spcPct val="102600"/>
              </a:lnSpc>
              <a:spcBef>
                <a:spcPts val="580"/>
              </a:spcBef>
              <a:buFont typeface="Wingdings" pitchFamily="2" charset="2"/>
              <a:buChar char="ü"/>
            </a:pPr>
            <a:r>
              <a:rPr lang="pt-BR" sz="1800" spc="-70" dirty="0">
                <a:latin typeface="Raleway" charset="0"/>
              </a:rPr>
              <a:t>cursos </a:t>
            </a:r>
            <a:r>
              <a:rPr lang="pt-BR" sz="1800" spc="-60" dirty="0">
                <a:latin typeface="Raleway" charset="0"/>
              </a:rPr>
              <a:t>superiores: </a:t>
            </a:r>
            <a:r>
              <a:rPr lang="pt-BR" sz="1800" spc="-50" dirty="0">
                <a:latin typeface="Raleway" charset="0"/>
              </a:rPr>
              <a:t>Conceito </a:t>
            </a:r>
            <a:r>
              <a:rPr lang="pt-BR" sz="1800" spc="-35" dirty="0">
                <a:latin typeface="Raleway" charset="0"/>
              </a:rPr>
              <a:t>Preliminar </a:t>
            </a:r>
            <a:r>
              <a:rPr lang="pt-BR" sz="1800" spc="-85" dirty="0">
                <a:latin typeface="Raleway" charset="0"/>
              </a:rPr>
              <a:t>de </a:t>
            </a:r>
            <a:r>
              <a:rPr lang="pt-BR" sz="1800" spc="-70" dirty="0">
                <a:latin typeface="Raleway" charset="0"/>
              </a:rPr>
              <a:t>Curso  </a:t>
            </a:r>
            <a:r>
              <a:rPr lang="pt-BR" sz="1800" spc="-20" dirty="0">
                <a:latin typeface="Raleway" charset="0"/>
              </a:rPr>
              <a:t>(CPC);</a:t>
            </a:r>
            <a:endParaRPr lang="pt-BR" sz="1800" dirty="0">
              <a:latin typeface="Raleway" charset="0"/>
            </a:endParaRPr>
          </a:p>
          <a:p>
            <a:pPr marL="778510" marR="320040" indent="-171450" algn="just">
              <a:lnSpc>
                <a:spcPct val="102600"/>
              </a:lnSpc>
              <a:buFont typeface="Wingdings" pitchFamily="2" charset="2"/>
              <a:buChar char="ü"/>
            </a:pPr>
            <a:r>
              <a:rPr lang="pt-BR" sz="1800" spc="-80" dirty="0">
                <a:latin typeface="Raleway" charset="0"/>
              </a:rPr>
              <a:t>instituições </a:t>
            </a:r>
            <a:r>
              <a:rPr lang="pt-BR" sz="1800" spc="-85" dirty="0">
                <a:latin typeface="Raleway" charset="0"/>
              </a:rPr>
              <a:t>de </a:t>
            </a:r>
            <a:r>
              <a:rPr lang="pt-BR" sz="1800" spc="-130" dirty="0">
                <a:latin typeface="Raleway" charset="0"/>
              </a:rPr>
              <a:t>educação </a:t>
            </a:r>
            <a:r>
              <a:rPr lang="pt-BR" sz="1800" spc="-45" dirty="0">
                <a:latin typeface="Raleway" charset="0"/>
              </a:rPr>
              <a:t>superior:</a:t>
            </a:r>
            <a:r>
              <a:rPr lang="pt-BR" sz="1800" spc="-112" baseline="13227" dirty="0">
                <a:latin typeface="Raleway" charset="0"/>
              </a:rPr>
              <a:t> </a:t>
            </a:r>
            <a:r>
              <a:rPr lang="pt-BR" sz="1800" spc="-112" dirty="0">
                <a:latin typeface="Raleway" charset="0"/>
              </a:rPr>
              <a:t>Índice </a:t>
            </a:r>
            <a:r>
              <a:rPr lang="pt-BR" sz="1800" spc="-70" dirty="0">
                <a:latin typeface="Raleway" charset="0"/>
              </a:rPr>
              <a:t>Geral </a:t>
            </a:r>
            <a:r>
              <a:rPr lang="pt-BR" sz="1800" spc="-85" dirty="0">
                <a:latin typeface="Raleway" charset="0"/>
              </a:rPr>
              <a:t>de  </a:t>
            </a:r>
            <a:r>
              <a:rPr lang="pt-BR" sz="1800" spc="-80" dirty="0">
                <a:latin typeface="Raleway" charset="0"/>
              </a:rPr>
              <a:t>Cursos </a:t>
            </a:r>
            <a:r>
              <a:rPr lang="pt-BR" sz="1800" spc="-20" dirty="0">
                <a:latin typeface="Raleway" charset="0"/>
              </a:rPr>
              <a:t>(IGC);</a:t>
            </a:r>
            <a:endParaRPr lang="pt-BR" sz="1800" dirty="0">
              <a:latin typeface="Raleway" charset="0"/>
            </a:endParaRPr>
          </a:p>
          <a:p>
            <a:pPr marL="778510" marR="179070" indent="-171450" algn="just">
              <a:lnSpc>
                <a:spcPct val="102600"/>
              </a:lnSpc>
              <a:buFont typeface="Wingdings" pitchFamily="2" charset="2"/>
              <a:buChar char="ü"/>
            </a:pPr>
            <a:r>
              <a:rPr lang="pt-BR" sz="1800" spc="-80" dirty="0">
                <a:latin typeface="Raleway" charset="0"/>
              </a:rPr>
              <a:t>desempenho </a:t>
            </a:r>
            <a:r>
              <a:rPr lang="pt-BR" sz="1800" spc="-85" dirty="0">
                <a:latin typeface="Raleway" charset="0"/>
              </a:rPr>
              <a:t>de </a:t>
            </a:r>
            <a:r>
              <a:rPr lang="pt-BR" sz="1800" spc="-55" dirty="0">
                <a:latin typeface="Raleway" charset="0"/>
              </a:rPr>
              <a:t>estudantes: </a:t>
            </a:r>
            <a:r>
              <a:rPr lang="pt-BR" sz="1800" spc="-45" dirty="0">
                <a:latin typeface="Raleway" charset="0"/>
              </a:rPr>
              <a:t>conceito </a:t>
            </a:r>
            <a:r>
              <a:rPr lang="pt-BR" sz="1800" spc="-25" dirty="0">
                <a:latin typeface="Raleway" charset="0"/>
              </a:rPr>
              <a:t>obtido </a:t>
            </a:r>
            <a:r>
              <a:rPr lang="pt-BR" sz="1800" spc="-85" dirty="0">
                <a:latin typeface="Raleway" charset="0"/>
              </a:rPr>
              <a:t>a </a:t>
            </a:r>
            <a:r>
              <a:rPr lang="pt-BR" sz="1800" spc="-10" dirty="0">
                <a:latin typeface="Raleway" charset="0"/>
              </a:rPr>
              <a:t>partir  </a:t>
            </a:r>
            <a:r>
              <a:rPr lang="pt-BR" sz="1800" spc="-80" dirty="0">
                <a:latin typeface="Raleway" charset="0"/>
              </a:rPr>
              <a:t>dos  </a:t>
            </a:r>
            <a:r>
              <a:rPr lang="pt-BR" sz="1800" spc="-55" dirty="0">
                <a:latin typeface="Raleway" charset="0"/>
              </a:rPr>
              <a:t>resultados do</a:t>
            </a:r>
            <a:r>
              <a:rPr lang="pt-BR" sz="1800" spc="90" dirty="0">
                <a:latin typeface="Raleway" charset="0"/>
              </a:rPr>
              <a:t> </a:t>
            </a:r>
            <a:r>
              <a:rPr lang="pt-BR" sz="1800" spc="-35" dirty="0" err="1">
                <a:latin typeface="Raleway" charset="0"/>
              </a:rPr>
              <a:t>Enade</a:t>
            </a:r>
            <a:r>
              <a:rPr lang="pt-BR" sz="1800" spc="-35" dirty="0">
                <a:latin typeface="Raleway" charset="0"/>
              </a:rPr>
              <a:t>.</a:t>
            </a:r>
            <a:endParaRPr lang="pt-BR" sz="1800" dirty="0">
              <a:latin typeface="Raleway" charset="0"/>
            </a:endParaRPr>
          </a:p>
          <a:p>
            <a:pPr marL="607060" marR="179070" algn="just">
              <a:lnSpc>
                <a:spcPct val="102600"/>
              </a:lnSpc>
            </a:pPr>
            <a:endParaRPr lang="pt-BR" sz="1800" spc="-90" dirty="0" smtClean="0">
              <a:latin typeface="Raleway" charset="0"/>
            </a:endParaRPr>
          </a:p>
          <a:p>
            <a:pPr marL="607060" marR="179070" algn="just">
              <a:lnSpc>
                <a:spcPct val="102600"/>
              </a:lnSpc>
            </a:pPr>
            <a:endParaRPr lang="pt-BR" sz="1800" spc="-90" dirty="0" smtClean="0">
              <a:latin typeface="Raleway" charset="0"/>
            </a:endParaRPr>
          </a:p>
          <a:p>
            <a:pPr marL="778510" marR="179070" indent="-171450" algn="just">
              <a:lnSpc>
                <a:spcPct val="102600"/>
              </a:lnSpc>
              <a:buFont typeface="Wingdings" pitchFamily="2" charset="2"/>
              <a:buChar char="v"/>
            </a:pPr>
            <a:r>
              <a:rPr lang="pt-BR" sz="1800" spc="-90" dirty="0" smtClean="0">
                <a:latin typeface="Raleway" charset="0"/>
              </a:rPr>
              <a:t>Os </a:t>
            </a:r>
            <a:r>
              <a:rPr lang="pt-BR" sz="1800" spc="-55" dirty="0">
                <a:latin typeface="Raleway" charset="0"/>
              </a:rPr>
              <a:t>indicadores </a:t>
            </a:r>
            <a:r>
              <a:rPr lang="pt-BR" sz="1800" spc="-85" dirty="0">
                <a:latin typeface="Raleway" charset="0"/>
              </a:rPr>
              <a:t>de </a:t>
            </a:r>
            <a:r>
              <a:rPr lang="pt-BR" sz="1800" spc="-50" dirty="0">
                <a:latin typeface="Raleway" charset="0"/>
              </a:rPr>
              <a:t>qualidade </a:t>
            </a:r>
            <a:r>
              <a:rPr lang="pt-BR" sz="1800" spc="-160" dirty="0">
                <a:latin typeface="Raleway" charset="0"/>
              </a:rPr>
              <a:t>são </a:t>
            </a:r>
            <a:r>
              <a:rPr lang="pt-BR" sz="1800" spc="-90" dirty="0">
                <a:latin typeface="Raleway" charset="0"/>
              </a:rPr>
              <a:t>expressos </a:t>
            </a:r>
            <a:r>
              <a:rPr lang="pt-BR" sz="1800" spc="-85" dirty="0">
                <a:latin typeface="Raleway" charset="0"/>
              </a:rPr>
              <a:t>em </a:t>
            </a:r>
            <a:r>
              <a:rPr lang="pt-BR" sz="1800" spc="-80" dirty="0">
                <a:latin typeface="Raleway" charset="0"/>
              </a:rPr>
              <a:t>escala </a:t>
            </a:r>
            <a:r>
              <a:rPr lang="pt-BR" sz="1800" spc="-80" dirty="0" smtClean="0">
                <a:latin typeface="Raleway" charset="0"/>
              </a:rPr>
              <a:t>contínua </a:t>
            </a:r>
            <a:r>
              <a:rPr lang="pt-BR" sz="1800" spc="-85" dirty="0" smtClean="0">
                <a:latin typeface="Raleway" charset="0"/>
              </a:rPr>
              <a:t>de </a:t>
            </a:r>
            <a:r>
              <a:rPr lang="pt-BR" sz="1800" spc="-45" dirty="0">
                <a:latin typeface="Raleway" charset="0"/>
              </a:rPr>
              <a:t>cinco </a:t>
            </a:r>
            <a:r>
              <a:rPr lang="pt-BR" sz="1800" spc="-95" dirty="0">
                <a:latin typeface="Raleway" charset="0"/>
              </a:rPr>
              <a:t>níveis, </a:t>
            </a:r>
            <a:r>
              <a:rPr lang="pt-BR" sz="1800" spc="-85" dirty="0">
                <a:latin typeface="Raleway" charset="0"/>
              </a:rPr>
              <a:t>em </a:t>
            </a:r>
            <a:r>
              <a:rPr lang="pt-BR" sz="1800" spc="-75" dirty="0">
                <a:latin typeface="Raleway" charset="0"/>
              </a:rPr>
              <a:t>que </a:t>
            </a:r>
            <a:r>
              <a:rPr lang="pt-BR" sz="1800" spc="-95" dirty="0">
                <a:latin typeface="Raleway" charset="0"/>
              </a:rPr>
              <a:t>os </a:t>
            </a:r>
            <a:r>
              <a:rPr lang="pt-BR" sz="1800" spc="-110" dirty="0">
                <a:latin typeface="Raleway" charset="0"/>
              </a:rPr>
              <a:t>níveis </a:t>
            </a:r>
            <a:r>
              <a:rPr lang="pt-BR" sz="1800" spc="-50" dirty="0">
                <a:latin typeface="Raleway" charset="0"/>
              </a:rPr>
              <a:t>iguais </a:t>
            </a:r>
            <a:r>
              <a:rPr lang="pt-BR" sz="1800" spc="-55" dirty="0">
                <a:latin typeface="Raleway" charset="0"/>
              </a:rPr>
              <a:t>ou  </a:t>
            </a:r>
            <a:r>
              <a:rPr lang="pt-BR" sz="1800" spc="-65" dirty="0">
                <a:latin typeface="Raleway" charset="0"/>
              </a:rPr>
              <a:t>superiores  </a:t>
            </a:r>
            <a:r>
              <a:rPr lang="pt-BR" sz="1800" spc="-85" dirty="0">
                <a:latin typeface="Raleway" charset="0"/>
              </a:rPr>
              <a:t>a  </a:t>
            </a:r>
            <a:r>
              <a:rPr lang="pt-BR" sz="1800" spc="-65" dirty="0">
                <a:latin typeface="Raleway" charset="0"/>
              </a:rPr>
              <a:t>3  </a:t>
            </a:r>
            <a:r>
              <a:rPr lang="pt-BR" sz="1800" spc="-40" dirty="0">
                <a:latin typeface="Raleway" charset="0"/>
              </a:rPr>
              <a:t>indicam </a:t>
            </a:r>
            <a:r>
              <a:rPr lang="pt-BR" sz="1800" spc="-50" dirty="0">
                <a:latin typeface="Raleway" charset="0"/>
              </a:rPr>
              <a:t>qualidade</a:t>
            </a:r>
            <a:r>
              <a:rPr lang="pt-BR" sz="1800" spc="-40" dirty="0">
                <a:latin typeface="Raleway" charset="0"/>
              </a:rPr>
              <a:t> </a:t>
            </a:r>
            <a:r>
              <a:rPr lang="pt-BR" sz="1800" spc="-55" dirty="0">
                <a:latin typeface="Raleway" charset="0"/>
              </a:rPr>
              <a:t>satisfatória.</a:t>
            </a:r>
            <a:endParaRPr lang="pt-BR" sz="1800" dirty="0">
              <a:latin typeface="Raleway" charset="0"/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457075" y="6381328"/>
            <a:ext cx="8229600" cy="360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2700" lvl="0">
              <a:lnSpc>
                <a:spcPts val="670"/>
              </a:lnSpc>
            </a:pPr>
            <a:r>
              <a:rPr lang="pt-BR" sz="1000" kern="120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Diretoria </a:t>
            </a:r>
            <a:r>
              <a:rPr lang="pt-BR" sz="1000" kern="1200" spc="-2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de </a:t>
            </a:r>
            <a:r>
              <a:rPr lang="pt-BR" sz="1000" kern="1200" spc="-6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Avaliação  </a:t>
            </a:r>
            <a:r>
              <a:rPr lang="pt-BR" sz="1000" kern="1200" spc="-5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Institucional </a:t>
            </a:r>
            <a:r>
              <a:rPr lang="pt-BR" sz="1000" kern="1200" spc="-1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-</a:t>
            </a:r>
            <a:r>
              <a:rPr lang="pt-BR" sz="1000" kern="1200" spc="114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 </a:t>
            </a:r>
            <a:r>
              <a:rPr lang="pt-BR" sz="1000" kern="1200" spc="45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UFJF</a:t>
            </a:r>
          </a:p>
          <a:p>
            <a:pPr marL="12700" lvl="0">
              <a:spcBef>
                <a:spcPts val="240"/>
              </a:spcBef>
            </a:pPr>
            <a:r>
              <a:rPr lang="pt-BR" sz="1000" kern="1200" spc="50" dirty="0">
                <a:solidFill>
                  <a:srgbClr val="F2F2F2"/>
                </a:solidFill>
                <a:latin typeface="Raleway" charset="0"/>
                <a:ea typeface="+mn-ea"/>
                <a:cs typeface="Tahoma"/>
                <a:hlinkClick r:id="rId3" action="ppaction://hlinksldjump"/>
              </a:rPr>
              <a:t>ENADE </a:t>
            </a:r>
            <a:r>
              <a:rPr lang="pt-BR" sz="1000" kern="1200" spc="-15" dirty="0">
                <a:solidFill>
                  <a:srgbClr val="F2F2F2"/>
                </a:solidFill>
                <a:latin typeface="Raleway" charset="0"/>
                <a:ea typeface="+mn-ea"/>
                <a:cs typeface="Tahoma"/>
                <a:hlinkClick r:id="rId3" action="ppaction://hlinksldjump"/>
              </a:rPr>
              <a:t>2017</a:t>
            </a:r>
            <a:endParaRPr lang="pt-BR" sz="1000" kern="1200" dirty="0">
              <a:solidFill>
                <a:srgbClr val="F2F2F2"/>
              </a:solidFill>
              <a:latin typeface="Raleway" charset="0"/>
              <a:ea typeface="+mn-ea"/>
              <a:cs typeface="Tahoma"/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4621106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 idx="4294967295"/>
          </p:nvPr>
        </p:nvSpPr>
        <p:spPr>
          <a:xfrm>
            <a:off x="1810300" y="742400"/>
            <a:ext cx="5523599" cy="63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About this template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810200" y="743350"/>
            <a:ext cx="5523599" cy="63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b="1" dirty="0" smtClean="0"/>
              <a:t>EXAME </a:t>
            </a:r>
            <a:r>
              <a:rPr lang="pt-BR" sz="2000" b="1" dirty="0"/>
              <a:t>NACIONAL DO DESEMPENHO DE ESTUDANTE - </a:t>
            </a:r>
            <a:r>
              <a:rPr lang="pt-BR" sz="2000" b="1" dirty="0" err="1"/>
              <a:t>Enade</a:t>
            </a:r>
            <a:r>
              <a:rPr lang="pt-BR" sz="2000" dirty="0"/>
              <a:t/>
            </a:r>
            <a:br>
              <a:rPr lang="pt-BR" sz="2000" dirty="0"/>
            </a:br>
            <a:endParaRPr lang="en" sz="2000" dirty="0"/>
          </a:p>
        </p:txBody>
      </p:sp>
      <p:sp>
        <p:nvSpPr>
          <p:cNvPr id="65" name="Shape 65"/>
          <p:cNvSpPr txBox="1"/>
          <p:nvPr/>
        </p:nvSpPr>
        <p:spPr>
          <a:xfrm>
            <a:off x="1187624" y="1772816"/>
            <a:ext cx="7128792" cy="44644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50000"/>
              </a:lnSpc>
              <a:spcBef>
                <a:spcPts val="600"/>
              </a:spcBef>
              <a:buNone/>
            </a:pPr>
            <a:r>
              <a:rPr lang="en" sz="1800" b="1" dirty="0" smtClean="0">
                <a:solidFill>
                  <a:srgbClr val="A8122A"/>
                </a:solidFill>
                <a:latin typeface="Raleway" charset="0"/>
                <a:ea typeface="Raleway"/>
                <a:cs typeface="Raleway"/>
                <a:sym typeface="Raleway"/>
              </a:rPr>
              <a:t>PORTARIA NORMATIVA Nº 40/2007 :</a:t>
            </a:r>
            <a:endParaRPr lang="pt-BR" sz="1800" spc="-30" dirty="0">
              <a:latin typeface="Raleway" charset="0"/>
            </a:endParaRPr>
          </a:p>
          <a:p>
            <a:pPr marL="184150" indent="-1714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800" spc="-60" dirty="0">
                <a:latin typeface="Raleway" charset="0"/>
              </a:rPr>
              <a:t>Componente  </a:t>
            </a:r>
            <a:r>
              <a:rPr lang="pt-BR" sz="1800" spc="-30" dirty="0">
                <a:latin typeface="Raleway" charset="0"/>
              </a:rPr>
              <a:t>curricular </a:t>
            </a:r>
            <a:r>
              <a:rPr lang="pt-BR" sz="1800" u="sng" spc="-70" dirty="0">
                <a:latin typeface="Raleway" charset="0"/>
              </a:rPr>
              <a:t>obrigatório</a:t>
            </a:r>
            <a:r>
              <a:rPr lang="pt-BR" sz="1800" b="1" spc="-70" dirty="0">
                <a:latin typeface="Raleway" charset="0"/>
              </a:rPr>
              <a:t> </a:t>
            </a:r>
            <a:r>
              <a:rPr lang="pt-BR" sz="1800" spc="-80" dirty="0">
                <a:latin typeface="Raleway" charset="0"/>
              </a:rPr>
              <a:t>dos  </a:t>
            </a:r>
            <a:r>
              <a:rPr lang="pt-BR" sz="1800" spc="-70" dirty="0">
                <a:latin typeface="Raleway" charset="0"/>
              </a:rPr>
              <a:t>cursos  </a:t>
            </a:r>
            <a:r>
              <a:rPr lang="pt-BR" sz="1800" spc="-85" dirty="0">
                <a:latin typeface="Raleway" charset="0"/>
              </a:rPr>
              <a:t>de</a:t>
            </a:r>
            <a:r>
              <a:rPr lang="pt-BR" sz="1800" spc="-105" dirty="0">
                <a:latin typeface="Raleway" charset="0"/>
              </a:rPr>
              <a:t> graduação.   </a:t>
            </a:r>
          </a:p>
          <a:p>
            <a:pPr marL="184150" indent="-1714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pt-BR" sz="1800" spc="-55" dirty="0">
                <a:latin typeface="Raleway" charset="0"/>
              </a:rPr>
              <a:t>O </a:t>
            </a:r>
            <a:r>
              <a:rPr lang="pt-BR" sz="1800" spc="-65" dirty="0">
                <a:latin typeface="Raleway" charset="0"/>
              </a:rPr>
              <a:t>histórico </a:t>
            </a:r>
            <a:r>
              <a:rPr lang="pt-BR" sz="1800" spc="-70" dirty="0">
                <a:latin typeface="Raleway" charset="0"/>
              </a:rPr>
              <a:t>escolar </a:t>
            </a:r>
            <a:r>
              <a:rPr lang="pt-BR" sz="1800" spc="-55" dirty="0">
                <a:latin typeface="Raleway" charset="0"/>
              </a:rPr>
              <a:t>do </a:t>
            </a:r>
            <a:r>
              <a:rPr lang="pt-BR" sz="1800" spc="-50" dirty="0">
                <a:latin typeface="Raleway" charset="0"/>
              </a:rPr>
              <a:t>estudante </a:t>
            </a:r>
            <a:r>
              <a:rPr lang="pt-BR" sz="1800" spc="-40" dirty="0">
                <a:latin typeface="Raleway" charset="0"/>
              </a:rPr>
              <a:t>registra </a:t>
            </a:r>
            <a:r>
              <a:rPr lang="pt-BR" sz="1800" spc="-85" dirty="0">
                <a:latin typeface="Raleway" charset="0"/>
              </a:rPr>
              <a:t>a </a:t>
            </a:r>
            <a:r>
              <a:rPr lang="pt-BR" sz="1800" spc="-110" dirty="0">
                <a:latin typeface="Raleway" charset="0"/>
              </a:rPr>
              <a:t>situação </a:t>
            </a:r>
            <a:r>
              <a:rPr lang="pt-BR" sz="1800" spc="-85" dirty="0">
                <a:latin typeface="Raleway" charset="0"/>
              </a:rPr>
              <a:t>de  </a:t>
            </a:r>
            <a:r>
              <a:rPr lang="pt-BR" sz="1800" spc="-55" dirty="0">
                <a:latin typeface="Raleway" charset="0"/>
              </a:rPr>
              <a:t>regularidade  </a:t>
            </a:r>
            <a:r>
              <a:rPr lang="pt-BR" sz="1800" spc="-85" dirty="0">
                <a:latin typeface="Raleway" charset="0"/>
              </a:rPr>
              <a:t>com o </a:t>
            </a:r>
            <a:r>
              <a:rPr lang="pt-BR" sz="1800" spc="-35" dirty="0" err="1">
                <a:latin typeface="Raleway" charset="0"/>
              </a:rPr>
              <a:t>Enade</a:t>
            </a:r>
            <a:r>
              <a:rPr lang="pt-BR" sz="1800" spc="-35" dirty="0">
                <a:latin typeface="Raleway" charset="0"/>
              </a:rPr>
              <a:t>.</a:t>
            </a:r>
          </a:p>
          <a:p>
            <a:pPr marL="184150" indent="-1714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800" spc="-55" dirty="0" smtClean="0">
                <a:latin typeface="Raleway" charset="0"/>
              </a:rPr>
              <a:t>Conceito </a:t>
            </a:r>
            <a:r>
              <a:rPr lang="pt-BR" sz="1800" spc="-55" dirty="0">
                <a:latin typeface="Raleway" charset="0"/>
              </a:rPr>
              <a:t>de 1 a 5 – se houver conceito 1 ou 2, abre-se diligência;</a:t>
            </a:r>
          </a:p>
          <a:p>
            <a:pPr marL="184150" indent="-1714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800" spc="-55" dirty="0">
                <a:latin typeface="Raleway" charset="0"/>
              </a:rPr>
              <a:t>Curso que não participa do </a:t>
            </a:r>
            <a:r>
              <a:rPr lang="pt-BR" sz="1800" spc="-55" dirty="0" err="1">
                <a:latin typeface="Raleway" charset="0"/>
              </a:rPr>
              <a:t>Enade</a:t>
            </a:r>
            <a:r>
              <a:rPr lang="pt-BR" sz="1800" spc="-55" dirty="0">
                <a:latin typeface="Raleway" charset="0"/>
              </a:rPr>
              <a:t> recebe avaliação </a:t>
            </a:r>
            <a:r>
              <a:rPr lang="pt-BR" sz="1800" i="1" spc="-55" dirty="0">
                <a:latin typeface="Raleway" charset="0"/>
              </a:rPr>
              <a:t>in loco</a:t>
            </a:r>
            <a:r>
              <a:rPr lang="pt-BR" sz="1800" spc="-55" dirty="0">
                <a:latin typeface="Raleway" charset="0"/>
              </a:rPr>
              <a:t>;</a:t>
            </a:r>
          </a:p>
          <a:p>
            <a:pPr marL="184150" indent="-17145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1800" spc="-25" dirty="0">
                <a:latin typeface="Raleway" charset="0"/>
              </a:rPr>
              <a:t>Contribui </a:t>
            </a:r>
            <a:r>
              <a:rPr lang="pt-BR" sz="1800" spc="-60" dirty="0">
                <a:latin typeface="Raleway" charset="0"/>
              </a:rPr>
              <a:t>para </a:t>
            </a:r>
            <a:r>
              <a:rPr lang="pt-BR" sz="1800" spc="-45" dirty="0">
                <a:latin typeface="Raleway" charset="0"/>
              </a:rPr>
              <a:t>avaliar </a:t>
            </a:r>
            <a:r>
              <a:rPr lang="pt-BR" sz="1800" spc="-95" dirty="0">
                <a:latin typeface="Raleway" charset="0"/>
              </a:rPr>
              <a:t>os </a:t>
            </a:r>
            <a:r>
              <a:rPr lang="pt-BR" sz="1800" spc="-70" dirty="0">
                <a:latin typeface="Raleway" charset="0"/>
              </a:rPr>
              <a:t>cursos </a:t>
            </a:r>
            <a:r>
              <a:rPr lang="pt-BR" sz="1800" spc="-85" dirty="0">
                <a:latin typeface="Raleway" charset="0"/>
              </a:rPr>
              <a:t>de </a:t>
            </a:r>
            <a:r>
              <a:rPr lang="pt-BR" sz="1800" spc="-114" dirty="0">
                <a:latin typeface="Raleway" charset="0"/>
              </a:rPr>
              <a:t>graduação </a:t>
            </a:r>
            <a:r>
              <a:rPr lang="pt-BR" sz="1800" spc="-40" dirty="0">
                <a:latin typeface="Raleway" charset="0"/>
              </a:rPr>
              <a:t>por  </a:t>
            </a:r>
            <a:r>
              <a:rPr lang="pt-BR" sz="1800" spc="-55" dirty="0">
                <a:latin typeface="Raleway" charset="0"/>
              </a:rPr>
              <a:t>meio </a:t>
            </a:r>
            <a:r>
              <a:rPr lang="pt-BR" sz="1800" spc="-70" dirty="0">
                <a:latin typeface="Raleway" charset="0"/>
              </a:rPr>
              <a:t>da </a:t>
            </a:r>
            <a:r>
              <a:rPr lang="pt-BR" sz="1800" spc="-95" dirty="0">
                <a:latin typeface="Raleway" charset="0"/>
              </a:rPr>
              <a:t>verificação </a:t>
            </a:r>
            <a:r>
              <a:rPr lang="pt-BR" sz="1800" spc="-90" dirty="0">
                <a:latin typeface="Raleway" charset="0"/>
              </a:rPr>
              <a:t>das </a:t>
            </a:r>
            <a:r>
              <a:rPr lang="pt-BR" sz="1800" spc="-75" dirty="0">
                <a:latin typeface="Raleway" charset="0"/>
              </a:rPr>
              <a:t>competências, </a:t>
            </a:r>
            <a:r>
              <a:rPr lang="pt-BR" sz="1800" spc="-55" dirty="0">
                <a:latin typeface="Raleway" charset="0"/>
              </a:rPr>
              <a:t>habilidades </a:t>
            </a:r>
            <a:r>
              <a:rPr lang="pt-BR" sz="1800" spc="-125" dirty="0">
                <a:latin typeface="Raleway" charset="0"/>
              </a:rPr>
              <a:t>e  </a:t>
            </a:r>
            <a:r>
              <a:rPr lang="pt-BR" sz="1800" spc="-55" dirty="0">
                <a:latin typeface="Raleway" charset="0"/>
              </a:rPr>
              <a:t>conhecimentos  </a:t>
            </a:r>
            <a:r>
              <a:rPr lang="pt-BR" sz="1800" spc="-65" dirty="0">
                <a:latin typeface="Raleway" charset="0"/>
              </a:rPr>
              <a:t>desenvolvidos  pelos</a:t>
            </a:r>
            <a:r>
              <a:rPr lang="pt-BR" sz="1800" spc="-150" dirty="0">
                <a:latin typeface="Raleway" charset="0"/>
              </a:rPr>
              <a:t> </a:t>
            </a:r>
            <a:r>
              <a:rPr lang="pt-BR" sz="1800" spc="-55" dirty="0">
                <a:latin typeface="Raleway" charset="0"/>
              </a:rPr>
              <a:t>estudantes.</a:t>
            </a:r>
            <a:endParaRPr lang="pt-BR" sz="1800" dirty="0">
              <a:latin typeface="Raleway" charset="0"/>
            </a:endParaRPr>
          </a:p>
          <a:p>
            <a:pPr lvl="0" rtl="0">
              <a:spcBef>
                <a:spcPts val="600"/>
              </a:spcBef>
              <a:buNone/>
            </a:pPr>
            <a:endParaRPr dirty="0">
              <a:solidFill>
                <a:srgbClr val="22222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457075" y="6381328"/>
            <a:ext cx="8229600" cy="360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2700" lvl="0">
              <a:lnSpc>
                <a:spcPts val="670"/>
              </a:lnSpc>
            </a:pPr>
            <a:r>
              <a:rPr lang="pt-BR" sz="1000" kern="120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Diretoria </a:t>
            </a:r>
            <a:r>
              <a:rPr lang="pt-BR" sz="1000" kern="1200" spc="-2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de </a:t>
            </a:r>
            <a:r>
              <a:rPr lang="pt-BR" sz="1000" kern="1200" spc="-6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Avaliação  </a:t>
            </a:r>
            <a:r>
              <a:rPr lang="pt-BR" sz="1000" kern="1200" spc="-5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Institucional </a:t>
            </a:r>
            <a:r>
              <a:rPr lang="pt-BR" sz="1000" kern="1200" spc="-1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-</a:t>
            </a:r>
            <a:r>
              <a:rPr lang="pt-BR" sz="1000" kern="1200" spc="114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 </a:t>
            </a:r>
            <a:r>
              <a:rPr lang="pt-BR" sz="1000" kern="1200" spc="45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UFJF</a:t>
            </a:r>
          </a:p>
          <a:p>
            <a:pPr marL="12700" lvl="0">
              <a:spcBef>
                <a:spcPts val="240"/>
              </a:spcBef>
            </a:pPr>
            <a:r>
              <a:rPr lang="pt-BR" sz="1000" kern="1200" spc="50" dirty="0">
                <a:solidFill>
                  <a:srgbClr val="F2F2F2"/>
                </a:solidFill>
                <a:latin typeface="Raleway" charset="0"/>
                <a:ea typeface="+mn-ea"/>
                <a:cs typeface="Tahoma"/>
                <a:hlinkClick r:id="rId3" action="ppaction://hlinksldjump"/>
              </a:rPr>
              <a:t>ENADE </a:t>
            </a:r>
            <a:r>
              <a:rPr lang="pt-BR" sz="1000" kern="1200" spc="-15" dirty="0">
                <a:solidFill>
                  <a:srgbClr val="F2F2F2"/>
                </a:solidFill>
                <a:latin typeface="Raleway" charset="0"/>
                <a:ea typeface="+mn-ea"/>
                <a:cs typeface="Tahoma"/>
                <a:hlinkClick r:id="rId3" action="ppaction://hlinksldjump"/>
              </a:rPr>
              <a:t>2017</a:t>
            </a:r>
            <a:endParaRPr lang="pt-BR" sz="1000" kern="1200" dirty="0">
              <a:solidFill>
                <a:srgbClr val="F2F2F2"/>
              </a:solidFill>
              <a:latin typeface="Raleway" charset="0"/>
              <a:ea typeface="+mn-ea"/>
              <a:cs typeface="Tahoma"/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6718221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 idx="4294967295"/>
          </p:nvPr>
        </p:nvSpPr>
        <p:spPr>
          <a:xfrm>
            <a:off x="1810300" y="742400"/>
            <a:ext cx="5523599" cy="63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About this template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1810200" y="743350"/>
            <a:ext cx="5523599" cy="63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b="1" dirty="0" smtClean="0"/>
              <a:t>EXAME </a:t>
            </a:r>
            <a:r>
              <a:rPr lang="pt-BR" sz="2000" b="1" dirty="0"/>
              <a:t>NACIONAL DO DESEMPENHO DE ESTUDANTE - </a:t>
            </a:r>
            <a:r>
              <a:rPr lang="pt-BR" sz="2000" b="1" dirty="0" err="1"/>
              <a:t>Enade</a:t>
            </a:r>
            <a:r>
              <a:rPr lang="pt-BR" sz="2000" dirty="0"/>
              <a:t/>
            </a:r>
            <a:br>
              <a:rPr lang="pt-BR" sz="2000" dirty="0"/>
            </a:br>
            <a:endParaRPr lang="en" sz="2000" dirty="0"/>
          </a:p>
        </p:txBody>
      </p:sp>
      <p:sp>
        <p:nvSpPr>
          <p:cNvPr id="65" name="Shape 65"/>
          <p:cNvSpPr txBox="1"/>
          <p:nvPr/>
        </p:nvSpPr>
        <p:spPr>
          <a:xfrm>
            <a:off x="1403648" y="1700808"/>
            <a:ext cx="6768752" cy="39604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09880" marR="5080" algn="just">
              <a:lnSpc>
                <a:spcPct val="102600"/>
              </a:lnSpc>
            </a:pPr>
            <a:r>
              <a:rPr lang="pt-BR" sz="1800" b="1" spc="-40" dirty="0" smtClean="0">
                <a:latin typeface="Raleway" charset="0"/>
              </a:rPr>
              <a:t>Periodicidade das provas</a:t>
            </a:r>
          </a:p>
          <a:p>
            <a:pPr marL="309880" marR="5080" algn="just">
              <a:lnSpc>
                <a:spcPct val="102600"/>
              </a:lnSpc>
            </a:pPr>
            <a:endParaRPr lang="pt-BR" sz="1800" spc="-40" dirty="0">
              <a:latin typeface="Raleway" charset="0"/>
            </a:endParaRPr>
          </a:p>
          <a:p>
            <a:pPr marL="309880" marR="5080" algn="just">
              <a:lnSpc>
                <a:spcPct val="102600"/>
              </a:lnSpc>
            </a:pPr>
            <a:r>
              <a:rPr lang="pt-BR" sz="1800" spc="-40" dirty="0" smtClean="0">
                <a:latin typeface="Raleway" charset="0"/>
              </a:rPr>
              <a:t>Aplicado </a:t>
            </a:r>
            <a:r>
              <a:rPr lang="pt-BR" sz="1800" spc="-85" dirty="0">
                <a:latin typeface="Raleway" charset="0"/>
              </a:rPr>
              <a:t>a </a:t>
            </a:r>
            <a:r>
              <a:rPr lang="pt-BR" sz="1800" spc="-45" dirty="0">
                <a:latin typeface="Raleway" charset="0"/>
              </a:rPr>
              <a:t>concluintes </a:t>
            </a:r>
            <a:r>
              <a:rPr lang="pt-BR" sz="1800" spc="-90" dirty="0">
                <a:latin typeface="Raleway" charset="0"/>
              </a:rPr>
              <a:t>das </a:t>
            </a:r>
            <a:r>
              <a:rPr lang="pt-BR" sz="1800" spc="-130" dirty="0">
                <a:latin typeface="Raleway" charset="0"/>
              </a:rPr>
              <a:t>áreas d</a:t>
            </a:r>
            <a:r>
              <a:rPr lang="pt-BR" sz="1800" spc="-125" dirty="0">
                <a:latin typeface="Raleway" charset="0"/>
              </a:rPr>
              <a:t>e </a:t>
            </a:r>
            <a:r>
              <a:rPr lang="pt-BR" sz="1800" spc="-70" dirty="0">
                <a:latin typeface="Raleway" charset="0"/>
              </a:rPr>
              <a:t>cursos </a:t>
            </a:r>
            <a:r>
              <a:rPr lang="pt-BR" sz="1800" spc="-65" dirty="0">
                <a:latin typeface="Raleway" charset="0"/>
              </a:rPr>
              <a:t>superiores </a:t>
            </a:r>
            <a:r>
              <a:rPr lang="pt-BR" sz="1800" spc="-85" dirty="0">
                <a:latin typeface="Raleway" charset="0"/>
              </a:rPr>
              <a:t>e tecnólogos, </a:t>
            </a:r>
            <a:r>
              <a:rPr lang="pt-BR" sz="1800" spc="-55" dirty="0">
                <a:latin typeface="Raleway" charset="0"/>
              </a:rPr>
              <a:t>conforme  </a:t>
            </a:r>
            <a:r>
              <a:rPr lang="pt-BR" sz="1800" spc="-65" dirty="0">
                <a:latin typeface="Raleway" charset="0"/>
              </a:rPr>
              <a:t>o  </a:t>
            </a:r>
            <a:r>
              <a:rPr lang="pt-BR" sz="1800" spc="-35" dirty="0">
                <a:latin typeface="Raleway" charset="0"/>
              </a:rPr>
              <a:t>ciclo </a:t>
            </a:r>
            <a:r>
              <a:rPr lang="pt-BR" sz="1800" spc="-55" dirty="0">
                <a:latin typeface="Raleway" charset="0"/>
              </a:rPr>
              <a:t>do  </a:t>
            </a:r>
            <a:r>
              <a:rPr lang="pt-BR" sz="1800" spc="-65" dirty="0" err="1">
                <a:latin typeface="Raleway" charset="0"/>
              </a:rPr>
              <a:t>Enade</a:t>
            </a:r>
            <a:r>
              <a:rPr lang="pt-BR" sz="1800" spc="-65" dirty="0" smtClean="0">
                <a:latin typeface="Raleway" charset="0"/>
              </a:rPr>
              <a:t>: (</a:t>
            </a:r>
            <a:r>
              <a:rPr lang="pt-BR" sz="1800" b="1" spc="-55" dirty="0" smtClean="0">
                <a:latin typeface="Raleway" charset="0"/>
              </a:rPr>
              <a:t>ciclo</a:t>
            </a:r>
            <a:r>
              <a:rPr lang="pt-BR" sz="1800" b="1" spc="15" dirty="0" smtClean="0">
                <a:latin typeface="Raleway" charset="0"/>
              </a:rPr>
              <a:t> </a:t>
            </a:r>
            <a:r>
              <a:rPr lang="pt-BR" sz="1800" b="1" spc="-20" dirty="0" smtClean="0">
                <a:latin typeface="Raleway" charset="0"/>
              </a:rPr>
              <a:t>trienal</a:t>
            </a:r>
            <a:r>
              <a:rPr lang="pt-BR" sz="1800" spc="-20" dirty="0">
                <a:latin typeface="Raleway" charset="0"/>
              </a:rPr>
              <a:t>)</a:t>
            </a:r>
          </a:p>
          <a:p>
            <a:pPr marL="309880" marR="5080" algn="just">
              <a:lnSpc>
                <a:spcPct val="102600"/>
              </a:lnSpc>
            </a:pPr>
            <a:endParaRPr lang="pt-BR" sz="1800" spc="-20" dirty="0">
              <a:latin typeface="Raleway" charset="0"/>
            </a:endParaRPr>
          </a:p>
          <a:p>
            <a:pPr marL="481330" marR="5080" indent="-171450" algn="just">
              <a:lnSpc>
                <a:spcPct val="102600"/>
              </a:lnSpc>
              <a:buFont typeface="Wingdings" pitchFamily="2" charset="2"/>
              <a:buChar char="Ø"/>
            </a:pPr>
            <a:r>
              <a:rPr lang="pt-BR" sz="1800" b="1" spc="-45" dirty="0">
                <a:solidFill>
                  <a:srgbClr val="C00000"/>
                </a:solidFill>
                <a:latin typeface="Raleway" charset="0"/>
              </a:rPr>
              <a:t>Ano </a:t>
            </a:r>
            <a:r>
              <a:rPr lang="pt-BR" sz="1800" b="1" spc="50" dirty="0">
                <a:solidFill>
                  <a:srgbClr val="C00000"/>
                </a:solidFill>
                <a:latin typeface="Raleway" charset="0"/>
              </a:rPr>
              <a:t>I </a:t>
            </a:r>
            <a:r>
              <a:rPr lang="pt-BR" sz="1800" spc="-100" dirty="0">
                <a:latin typeface="Raleway" charset="0"/>
              </a:rPr>
              <a:t>- Saúde, Ciências </a:t>
            </a:r>
            <a:r>
              <a:rPr lang="pt-BR" sz="1800" spc="-80" dirty="0">
                <a:latin typeface="Raleway" charset="0"/>
              </a:rPr>
              <a:t>Agrárias </a:t>
            </a:r>
            <a:r>
              <a:rPr lang="pt-BR" sz="1800" spc="-125" dirty="0">
                <a:latin typeface="Raleway" charset="0"/>
              </a:rPr>
              <a:t>e </a:t>
            </a:r>
            <a:r>
              <a:rPr lang="pt-BR" sz="1800" spc="-130" dirty="0">
                <a:latin typeface="Raleway" charset="0"/>
              </a:rPr>
              <a:t>áreas </a:t>
            </a:r>
            <a:r>
              <a:rPr lang="pt-BR" sz="1800" spc="-40" dirty="0">
                <a:latin typeface="Raleway" charset="0"/>
              </a:rPr>
              <a:t>afins;</a:t>
            </a:r>
          </a:p>
          <a:p>
            <a:pPr marL="309880" marR="5080" algn="just">
              <a:lnSpc>
                <a:spcPct val="102600"/>
              </a:lnSpc>
            </a:pPr>
            <a:endParaRPr lang="pt-BR" sz="1800" dirty="0">
              <a:latin typeface="Raleway" charset="0"/>
            </a:endParaRPr>
          </a:p>
          <a:p>
            <a:pPr marL="481330" marR="5080" indent="-171450" algn="just">
              <a:lnSpc>
                <a:spcPct val="102600"/>
              </a:lnSpc>
              <a:buFont typeface="Wingdings" pitchFamily="2" charset="2"/>
              <a:buChar char="Ø"/>
            </a:pPr>
            <a:r>
              <a:rPr lang="pt-BR" sz="1800" b="1" spc="-45" dirty="0">
                <a:solidFill>
                  <a:srgbClr val="C00000"/>
                </a:solidFill>
                <a:latin typeface="Raleway" charset="0"/>
              </a:rPr>
              <a:t>Ano  </a:t>
            </a:r>
            <a:r>
              <a:rPr lang="pt-BR" sz="1800" b="1" spc="65" dirty="0">
                <a:solidFill>
                  <a:srgbClr val="C00000"/>
                </a:solidFill>
                <a:latin typeface="Raleway" charset="0"/>
              </a:rPr>
              <a:t>II </a:t>
            </a:r>
            <a:r>
              <a:rPr lang="pt-BR" sz="1800" spc="-5" dirty="0">
                <a:latin typeface="Raleway" charset="0"/>
              </a:rPr>
              <a:t>- </a:t>
            </a:r>
            <a:r>
              <a:rPr lang="pt-BR" sz="1800" spc="-100" dirty="0">
                <a:latin typeface="Raleway" charset="0"/>
              </a:rPr>
              <a:t>Ciências  </a:t>
            </a:r>
            <a:r>
              <a:rPr lang="pt-BR" sz="1800" spc="-50" dirty="0">
                <a:latin typeface="Raleway" charset="0"/>
              </a:rPr>
              <a:t>Exatas,  </a:t>
            </a:r>
            <a:r>
              <a:rPr lang="pt-BR" sz="1800" spc="-45" dirty="0">
                <a:latin typeface="Raleway" charset="0"/>
              </a:rPr>
              <a:t>Licenciaturas </a:t>
            </a:r>
            <a:r>
              <a:rPr lang="pt-BR" sz="1800" spc="-125" dirty="0">
                <a:latin typeface="Raleway" charset="0"/>
              </a:rPr>
              <a:t>e  </a:t>
            </a:r>
            <a:r>
              <a:rPr lang="pt-BR" sz="1800" spc="-130" dirty="0">
                <a:latin typeface="Raleway" charset="0"/>
              </a:rPr>
              <a:t>áreas </a:t>
            </a:r>
            <a:r>
              <a:rPr lang="pt-BR" sz="1800" spc="-95" dirty="0">
                <a:latin typeface="Raleway" charset="0"/>
              </a:rPr>
              <a:t> </a:t>
            </a:r>
            <a:r>
              <a:rPr lang="pt-BR" sz="1800" spc="-40" dirty="0">
                <a:latin typeface="Raleway" charset="0"/>
              </a:rPr>
              <a:t>afins</a:t>
            </a:r>
            <a:r>
              <a:rPr lang="pt-BR" sz="1800" spc="-40" dirty="0" smtClean="0">
                <a:latin typeface="Raleway" charset="0"/>
              </a:rPr>
              <a:t>;</a:t>
            </a:r>
          </a:p>
          <a:p>
            <a:pPr marL="309880" marR="5080" algn="just">
              <a:lnSpc>
                <a:spcPct val="102600"/>
              </a:lnSpc>
            </a:pPr>
            <a:endParaRPr lang="pt-BR" sz="1800" dirty="0">
              <a:latin typeface="Raleway" charset="0"/>
            </a:endParaRPr>
          </a:p>
          <a:p>
            <a:pPr marL="481330" indent="-171450" algn="just">
              <a:spcBef>
                <a:spcPts val="930"/>
              </a:spcBef>
              <a:buFont typeface="Wingdings" pitchFamily="2" charset="2"/>
              <a:buChar char="Ø"/>
            </a:pPr>
            <a:r>
              <a:rPr lang="pt-BR" sz="1800" b="1" spc="-45" dirty="0" smtClean="0">
                <a:solidFill>
                  <a:srgbClr val="C00000"/>
                </a:solidFill>
                <a:latin typeface="Raleway" charset="0"/>
              </a:rPr>
              <a:t>Ano </a:t>
            </a:r>
            <a:r>
              <a:rPr lang="pt-BR" sz="1800" b="1" spc="70" dirty="0" smtClean="0">
                <a:solidFill>
                  <a:srgbClr val="C00000"/>
                </a:solidFill>
                <a:latin typeface="Raleway" charset="0"/>
              </a:rPr>
              <a:t>III </a:t>
            </a:r>
            <a:r>
              <a:rPr lang="pt-BR" sz="1800" spc="-5" dirty="0">
                <a:latin typeface="Raleway" charset="0"/>
              </a:rPr>
              <a:t>- </a:t>
            </a:r>
            <a:r>
              <a:rPr lang="pt-BR" sz="1800" spc="-100" dirty="0">
                <a:latin typeface="Raleway" charset="0"/>
              </a:rPr>
              <a:t>Ciências  </a:t>
            </a:r>
            <a:r>
              <a:rPr lang="pt-BR" sz="1800" spc="-60" dirty="0">
                <a:latin typeface="Raleway" charset="0"/>
              </a:rPr>
              <a:t>Sociais  </a:t>
            </a:r>
            <a:r>
              <a:rPr lang="pt-BR" sz="1800" spc="-45" dirty="0">
                <a:latin typeface="Raleway" charset="0"/>
              </a:rPr>
              <a:t>Aplicadas, </a:t>
            </a:r>
            <a:r>
              <a:rPr lang="pt-BR" sz="1800" spc="-100" dirty="0">
                <a:latin typeface="Raleway" charset="0"/>
              </a:rPr>
              <a:t>Ciências  </a:t>
            </a:r>
            <a:r>
              <a:rPr lang="pt-BR" sz="1800" spc="-70" dirty="0">
                <a:latin typeface="Raleway" charset="0"/>
              </a:rPr>
              <a:t>Humanas</a:t>
            </a:r>
            <a:r>
              <a:rPr lang="pt-BR" sz="1800" spc="35" dirty="0">
                <a:latin typeface="Raleway" charset="0"/>
              </a:rPr>
              <a:t> </a:t>
            </a:r>
            <a:r>
              <a:rPr lang="pt-BR" sz="1800" spc="-125" dirty="0">
                <a:latin typeface="Raleway" charset="0"/>
              </a:rPr>
              <a:t>e</a:t>
            </a:r>
            <a:endParaRPr lang="pt-BR" sz="1800" dirty="0">
              <a:latin typeface="Raleway" charset="0"/>
            </a:endParaRPr>
          </a:p>
          <a:p>
            <a:pPr marL="308610" algn="just">
              <a:spcBef>
                <a:spcPts val="35"/>
              </a:spcBef>
            </a:pPr>
            <a:r>
              <a:rPr lang="pt-BR" sz="1800" spc="-130" dirty="0">
                <a:latin typeface="Raleway" charset="0"/>
              </a:rPr>
              <a:t>áreas</a:t>
            </a:r>
            <a:r>
              <a:rPr lang="pt-BR" sz="1800" dirty="0">
                <a:latin typeface="Raleway" charset="0"/>
              </a:rPr>
              <a:t> </a:t>
            </a:r>
            <a:r>
              <a:rPr lang="pt-BR" sz="1800" spc="-40" dirty="0">
                <a:latin typeface="Raleway" charset="0"/>
              </a:rPr>
              <a:t>afins.</a:t>
            </a:r>
          </a:p>
          <a:p>
            <a:pPr marL="308610" algn="just">
              <a:spcBef>
                <a:spcPts val="35"/>
              </a:spcBef>
            </a:pPr>
            <a:endParaRPr lang="pt-BR" sz="1800" spc="-40" dirty="0">
              <a:latin typeface="Raleway" charset="0"/>
            </a:endParaRPr>
          </a:p>
          <a:p>
            <a:pPr marL="480060" indent="-171450" algn="just">
              <a:spcBef>
                <a:spcPts val="35"/>
              </a:spcBef>
              <a:buFont typeface="Wingdings" pitchFamily="2" charset="2"/>
              <a:buChar char="v"/>
            </a:pPr>
            <a:r>
              <a:rPr lang="pt-BR" sz="1800" spc="-40" dirty="0">
                <a:latin typeface="Raleway" charset="0"/>
              </a:rPr>
              <a:t>Os ingressantes também são inscritos, para fins de análise do Inep.</a:t>
            </a:r>
            <a:endParaRPr lang="pt-BR" sz="1800" dirty="0">
              <a:latin typeface="Raleway" charset="0"/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457075" y="6381328"/>
            <a:ext cx="8229600" cy="360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2700" lvl="0">
              <a:lnSpc>
                <a:spcPts val="670"/>
              </a:lnSpc>
            </a:pPr>
            <a:r>
              <a:rPr lang="pt-BR" sz="1000" kern="120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Diretoria </a:t>
            </a:r>
            <a:r>
              <a:rPr lang="pt-BR" sz="1000" kern="1200" spc="-2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de </a:t>
            </a:r>
            <a:r>
              <a:rPr lang="pt-BR" sz="1000" kern="1200" spc="-6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Avaliação  </a:t>
            </a:r>
            <a:r>
              <a:rPr lang="pt-BR" sz="1000" kern="1200" spc="-5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Institucional </a:t>
            </a:r>
            <a:r>
              <a:rPr lang="pt-BR" sz="1000" kern="1200" spc="-1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-</a:t>
            </a:r>
            <a:r>
              <a:rPr lang="pt-BR" sz="1000" kern="1200" spc="114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 </a:t>
            </a:r>
            <a:r>
              <a:rPr lang="pt-BR" sz="1000" kern="1200" spc="45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UFJF</a:t>
            </a:r>
          </a:p>
          <a:p>
            <a:pPr marL="12700" lvl="0">
              <a:spcBef>
                <a:spcPts val="240"/>
              </a:spcBef>
            </a:pPr>
            <a:r>
              <a:rPr lang="pt-BR" sz="1000" kern="1200" spc="50" dirty="0">
                <a:solidFill>
                  <a:srgbClr val="F2F2F2"/>
                </a:solidFill>
                <a:latin typeface="Raleway" charset="0"/>
                <a:ea typeface="+mn-ea"/>
                <a:cs typeface="Tahoma"/>
                <a:hlinkClick r:id="rId3" action="ppaction://hlinksldjump"/>
              </a:rPr>
              <a:t>ENADE </a:t>
            </a:r>
            <a:r>
              <a:rPr lang="pt-BR" sz="1000" kern="1200" spc="-15" dirty="0">
                <a:solidFill>
                  <a:srgbClr val="F2F2F2"/>
                </a:solidFill>
                <a:latin typeface="Raleway" charset="0"/>
                <a:ea typeface="+mn-ea"/>
                <a:cs typeface="Tahoma"/>
                <a:hlinkClick r:id="rId3" action="ppaction://hlinksldjump"/>
              </a:rPr>
              <a:t>2017</a:t>
            </a:r>
            <a:endParaRPr lang="pt-BR" sz="1000" kern="1200" dirty="0">
              <a:solidFill>
                <a:srgbClr val="F2F2F2"/>
              </a:solidFill>
              <a:latin typeface="Raleway" charset="0"/>
              <a:ea typeface="+mn-ea"/>
              <a:cs typeface="Tahoma"/>
              <a:hlinkClick r:id="rId3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39184036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 idx="4294967295"/>
          </p:nvPr>
        </p:nvSpPr>
        <p:spPr>
          <a:xfrm>
            <a:off x="1810300" y="742400"/>
            <a:ext cx="5523599" cy="63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 two or three columns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30827" y="2132856"/>
            <a:ext cx="2530624" cy="3206817"/>
          </a:xfrm>
          <a:prstGeom prst="rect">
            <a:avLst/>
          </a:prstGeom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A8122A"/>
                </a:solidFill>
              </a:rPr>
              <a:t>IRREGULARES: </a:t>
            </a:r>
          </a:p>
          <a:p>
            <a:pPr lvl="0" rtl="0">
              <a:spcBef>
                <a:spcPts val="0"/>
              </a:spcBef>
              <a:buNone/>
            </a:pPr>
            <a:endParaRPr lang="en" b="1" dirty="0">
              <a:solidFill>
                <a:srgbClr val="A8122A"/>
              </a:solidFill>
            </a:endParaRPr>
          </a:p>
          <a:p>
            <a:pPr lvl="0" algn="just">
              <a:buNone/>
            </a:pPr>
            <a:r>
              <a:rPr lang="pt-BR" sz="1600" dirty="0"/>
              <a:t>E</a:t>
            </a:r>
            <a:r>
              <a:rPr lang="pt-BR" sz="1600" dirty="0" smtClean="0"/>
              <a:t>studantes </a:t>
            </a:r>
            <a:r>
              <a:rPr lang="pt-BR" sz="1600" dirty="0"/>
              <a:t>habilitados no </a:t>
            </a:r>
            <a:r>
              <a:rPr lang="pt-BR" sz="1600" dirty="0" err="1"/>
              <a:t>Enade</a:t>
            </a:r>
            <a:r>
              <a:rPr lang="pt-BR" sz="1600" dirty="0"/>
              <a:t> de anos anteriores que, por qualquer razão, permaneceram em </a:t>
            </a:r>
            <a:r>
              <a:rPr lang="pt-BR" sz="1600" u="sng" dirty="0"/>
              <a:t>situação irregular</a:t>
            </a:r>
            <a:r>
              <a:rPr lang="pt-BR" sz="1600" dirty="0"/>
              <a:t> e </a:t>
            </a:r>
            <a:r>
              <a:rPr lang="pt-BR" sz="1600" u="sng" dirty="0"/>
              <a:t>não foram dispensados pelo </a:t>
            </a:r>
            <a:r>
              <a:rPr lang="pt-BR" sz="1600" u="sng" dirty="0" smtClean="0"/>
              <a:t>MEC</a:t>
            </a:r>
            <a:r>
              <a:rPr lang="pt-BR" sz="1600" u="sng" dirty="0"/>
              <a:t>.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3255925" y="2132856"/>
            <a:ext cx="2631900" cy="3168352"/>
          </a:xfrm>
          <a:prstGeom prst="rect">
            <a:avLst/>
          </a:prstGeom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600" b="1" dirty="0" smtClean="0">
                <a:solidFill>
                  <a:srgbClr val="A8122A"/>
                </a:solidFill>
              </a:rPr>
              <a:t>INGRESSANTES:</a:t>
            </a:r>
          </a:p>
          <a:p>
            <a:pPr lvl="0" algn="just" rtl="0">
              <a:spcBef>
                <a:spcPts val="0"/>
              </a:spcBef>
              <a:buNone/>
            </a:pPr>
            <a:endParaRPr lang="en" sz="1600" b="1" dirty="0">
              <a:solidFill>
                <a:srgbClr val="A8122A"/>
              </a:solidFill>
            </a:endParaRPr>
          </a:p>
          <a:p>
            <a:pPr lvl="0" algn="just">
              <a:buNone/>
            </a:pPr>
            <a:r>
              <a:rPr lang="pt-BR" sz="1600" dirty="0"/>
              <a:t>E</a:t>
            </a:r>
            <a:r>
              <a:rPr lang="pt-BR" sz="1600" dirty="0" smtClean="0"/>
              <a:t>studantes </a:t>
            </a:r>
            <a:r>
              <a:rPr lang="pt-BR" sz="1600" dirty="0"/>
              <a:t>matriculados que </a:t>
            </a:r>
            <a:r>
              <a:rPr lang="pt-BR" sz="1600" u="sng" dirty="0"/>
              <a:t>iniciaram o curso em 2017</a:t>
            </a:r>
            <a:r>
              <a:rPr lang="pt-BR" sz="1600" dirty="0"/>
              <a:t> e que tenham cumprido </a:t>
            </a:r>
            <a:r>
              <a:rPr lang="pt-BR" sz="1600" u="sng" dirty="0"/>
              <a:t>até 25% da CH mínima</a:t>
            </a:r>
            <a:r>
              <a:rPr lang="pt-BR" sz="1600" dirty="0"/>
              <a:t> do currículo até o último dia de retificação (</a:t>
            </a:r>
            <a:r>
              <a:rPr lang="pt-BR" sz="1600" b="1" dirty="0" smtClean="0">
                <a:solidFill>
                  <a:srgbClr val="C00000"/>
                </a:solidFill>
              </a:rPr>
              <a:t>não </a:t>
            </a:r>
            <a:r>
              <a:rPr lang="pt-BR" sz="1600" b="1" dirty="0">
                <a:solidFill>
                  <a:srgbClr val="C00000"/>
                </a:solidFill>
              </a:rPr>
              <a:t>realizam o </a:t>
            </a:r>
            <a:r>
              <a:rPr lang="pt-BR" sz="1600" b="1" dirty="0" err="1" smtClean="0">
                <a:solidFill>
                  <a:srgbClr val="C00000"/>
                </a:solidFill>
              </a:rPr>
              <a:t>Enade</a:t>
            </a:r>
            <a:r>
              <a:rPr lang="pt-BR" sz="1600" dirty="0" smtClean="0"/>
              <a:t>).</a:t>
            </a:r>
            <a:endParaRPr lang="pt-BR" sz="1600" dirty="0"/>
          </a:p>
        </p:txBody>
      </p:sp>
      <p:sp>
        <p:nvSpPr>
          <p:cNvPr id="123" name="Shape 123"/>
          <p:cNvSpPr txBox="1">
            <a:spLocks noGrp="1"/>
          </p:cNvSpPr>
          <p:nvPr>
            <p:ph type="body" idx="3"/>
          </p:nvPr>
        </p:nvSpPr>
        <p:spPr>
          <a:xfrm>
            <a:off x="6054775" y="2132856"/>
            <a:ext cx="2631900" cy="3168352"/>
          </a:xfrm>
          <a:prstGeom prst="rect">
            <a:avLst/>
          </a:prstGeom>
          <a:ln>
            <a:prstDash val="sys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 smtClean="0">
                <a:solidFill>
                  <a:srgbClr val="A8122A"/>
                </a:solidFill>
              </a:rPr>
              <a:t>CONCLUINTES:</a:t>
            </a:r>
          </a:p>
          <a:p>
            <a:pPr lvl="0" rtl="0">
              <a:spcBef>
                <a:spcPts val="0"/>
              </a:spcBef>
              <a:buNone/>
            </a:pPr>
            <a:endParaRPr lang="en" b="1" dirty="0">
              <a:solidFill>
                <a:srgbClr val="A8122A"/>
              </a:solidFill>
            </a:endParaRPr>
          </a:p>
          <a:p>
            <a:pPr lvl="0" algn="just">
              <a:buNone/>
            </a:pPr>
            <a:r>
              <a:rPr lang="pt-BR" sz="1600" dirty="0" smtClean="0"/>
              <a:t>Estudantes com </a:t>
            </a:r>
            <a:r>
              <a:rPr lang="pt-BR" sz="1600" u="sng" dirty="0"/>
              <a:t>expectativa de conclusão de curso até julho de 2018 </a:t>
            </a:r>
            <a:r>
              <a:rPr lang="pt-BR" sz="1600" dirty="0"/>
              <a:t>ou que tenham cumprido </a:t>
            </a:r>
            <a:r>
              <a:rPr lang="pt-BR" sz="1600" u="sng" dirty="0"/>
              <a:t>80% ou mais da CH mínima</a:t>
            </a:r>
            <a:r>
              <a:rPr lang="pt-BR" sz="1600" dirty="0"/>
              <a:t> do currículo até o dia da retificação.</a:t>
            </a:r>
          </a:p>
          <a:p>
            <a:pPr lvl="0" algn="just" rtl="0">
              <a:spcBef>
                <a:spcPts val="0"/>
              </a:spcBef>
              <a:buNone/>
            </a:pPr>
            <a:endParaRPr lang="en" sz="1600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810200" y="743350"/>
            <a:ext cx="5523599" cy="63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/>
            <a:r>
              <a:rPr lang="pt-BR" sz="2000" b="1" dirty="0" smtClean="0">
                <a:latin typeface="Merriweather" charset="0"/>
              </a:rPr>
              <a:t>QUEM </a:t>
            </a:r>
            <a:r>
              <a:rPr lang="pt-BR" sz="2000" b="1" dirty="0">
                <a:latin typeface="Merriweather" charset="0"/>
              </a:rPr>
              <a:t>É INSCRITO NO ENADE </a:t>
            </a:r>
            <a:endParaRPr lang="en" sz="2000" b="1" dirty="0">
              <a:latin typeface="Merriweather" charset="0"/>
            </a:endParaRPr>
          </a:p>
        </p:txBody>
      </p:sp>
      <p:sp>
        <p:nvSpPr>
          <p:cNvPr id="7" name="Shape 67"/>
          <p:cNvSpPr txBox="1"/>
          <p:nvPr/>
        </p:nvSpPr>
        <p:spPr>
          <a:xfrm>
            <a:off x="457075" y="6381328"/>
            <a:ext cx="8229600" cy="3600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2700" lvl="0">
              <a:lnSpc>
                <a:spcPts val="670"/>
              </a:lnSpc>
            </a:pPr>
            <a:r>
              <a:rPr lang="pt-BR" sz="1000" kern="120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Diretoria </a:t>
            </a:r>
            <a:r>
              <a:rPr lang="pt-BR" sz="1000" kern="1200" spc="-2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de </a:t>
            </a:r>
            <a:r>
              <a:rPr lang="pt-BR" sz="1000" kern="1200" spc="-6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Avaliação  </a:t>
            </a:r>
            <a:r>
              <a:rPr lang="pt-BR" sz="1000" kern="1200" spc="-5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Institucional </a:t>
            </a:r>
            <a:r>
              <a:rPr lang="pt-BR" sz="1000" kern="1200" spc="-10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-</a:t>
            </a:r>
            <a:r>
              <a:rPr lang="pt-BR" sz="1000" kern="1200" spc="114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 </a:t>
            </a:r>
            <a:r>
              <a:rPr lang="pt-BR" sz="1000" kern="1200" spc="45" dirty="0">
                <a:solidFill>
                  <a:srgbClr val="8E0000"/>
                </a:solidFill>
                <a:latin typeface="Raleway" charset="0"/>
                <a:ea typeface="+mn-ea"/>
                <a:cs typeface="Tahoma"/>
              </a:rPr>
              <a:t>UFJF</a:t>
            </a:r>
          </a:p>
          <a:p>
            <a:pPr marL="12700" lvl="0">
              <a:spcBef>
                <a:spcPts val="240"/>
              </a:spcBef>
            </a:pPr>
            <a:r>
              <a:rPr lang="pt-BR" sz="1000" kern="1200" spc="50" dirty="0">
                <a:solidFill>
                  <a:srgbClr val="F2F2F2"/>
                </a:solidFill>
                <a:latin typeface="Raleway" charset="0"/>
                <a:ea typeface="+mn-ea"/>
                <a:cs typeface="Tahoma"/>
                <a:hlinkClick r:id="rId3" action="ppaction://hlinksldjump"/>
              </a:rPr>
              <a:t>ENADE </a:t>
            </a:r>
            <a:r>
              <a:rPr lang="pt-BR" sz="1000" kern="1200" spc="-15" dirty="0">
                <a:solidFill>
                  <a:srgbClr val="F2F2F2"/>
                </a:solidFill>
                <a:latin typeface="Raleway" charset="0"/>
                <a:ea typeface="+mn-ea"/>
                <a:cs typeface="Tahoma"/>
                <a:hlinkClick r:id="rId3" action="ppaction://hlinksldjump"/>
              </a:rPr>
              <a:t>2017</a:t>
            </a:r>
            <a:endParaRPr lang="pt-BR" sz="1000" kern="1200" dirty="0">
              <a:solidFill>
                <a:srgbClr val="F2F2F2"/>
              </a:solidFill>
              <a:latin typeface="Raleway" charset="0"/>
              <a:ea typeface="+mn-ea"/>
              <a:cs typeface="Tahoma"/>
              <a:hlinkClick r:id="rId3" action="ppaction://hlinksldjump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thell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1576</Words>
  <Application>Microsoft Office PowerPoint</Application>
  <PresentationFormat>Apresentação na tela (4:3)</PresentationFormat>
  <Paragraphs>187</Paragraphs>
  <Slides>21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30" baseType="lpstr">
      <vt:lpstr>Arial</vt:lpstr>
      <vt:lpstr>Merriweather</vt:lpstr>
      <vt:lpstr>Bookman Old Style</vt:lpstr>
      <vt:lpstr>Trebuchet MS</vt:lpstr>
      <vt:lpstr>Wingdings</vt:lpstr>
      <vt:lpstr>Times New Roman</vt:lpstr>
      <vt:lpstr>Raleway</vt:lpstr>
      <vt:lpstr>Tahoma</vt:lpstr>
      <vt:lpstr>Othello template</vt:lpstr>
      <vt:lpstr>SEMINÁRIO ENADE 2017</vt:lpstr>
      <vt:lpstr>Let’s review some concepts</vt:lpstr>
      <vt:lpstr>About this template</vt:lpstr>
      <vt:lpstr>About this template</vt:lpstr>
      <vt:lpstr>About this template</vt:lpstr>
      <vt:lpstr>About this template</vt:lpstr>
      <vt:lpstr>About this template</vt:lpstr>
      <vt:lpstr>About this template</vt:lpstr>
      <vt:lpstr>In two or three columns</vt:lpstr>
      <vt:lpstr>ETAPAS E RESPONSABILIDADES</vt:lpstr>
      <vt:lpstr>About this template</vt:lpstr>
      <vt:lpstr>You can also split your content</vt:lpstr>
      <vt:lpstr>Our process is easy</vt:lpstr>
      <vt:lpstr>You can also split your content</vt:lpstr>
      <vt:lpstr>You can also split your content</vt:lpstr>
      <vt:lpstr>You can also split your content</vt:lpstr>
      <vt:lpstr>You can also split your content</vt:lpstr>
      <vt:lpstr>You can also split your content</vt:lpstr>
      <vt:lpstr>You can also split your content</vt:lpstr>
      <vt:lpstr>You can also split your content</vt:lpstr>
      <vt:lpstr>Obrigada pela atenção!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SEAVI2</dc:creator>
  <cp:lastModifiedBy>SEAVI2</cp:lastModifiedBy>
  <cp:revision>52</cp:revision>
  <dcterms:modified xsi:type="dcterms:W3CDTF">2017-07-14T15:56:03Z</dcterms:modified>
</cp:coreProperties>
</file>