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1" r:id="rId4"/>
    <p:sldId id="262" r:id="rId5"/>
    <p:sldId id="263" r:id="rId6"/>
    <p:sldId id="303" r:id="rId7"/>
    <p:sldId id="266" r:id="rId8"/>
    <p:sldId id="267" r:id="rId9"/>
    <p:sldId id="268" r:id="rId10"/>
    <p:sldId id="271" r:id="rId11"/>
    <p:sldId id="269" r:id="rId12"/>
    <p:sldId id="272" r:id="rId13"/>
    <p:sldId id="276" r:id="rId14"/>
    <p:sldId id="274" r:id="rId15"/>
    <p:sldId id="275" r:id="rId16"/>
    <p:sldId id="278" r:id="rId17"/>
    <p:sldId id="279" r:id="rId18"/>
    <p:sldId id="281" r:id="rId19"/>
    <p:sldId id="282" r:id="rId20"/>
    <p:sldId id="304" r:id="rId21"/>
    <p:sldId id="305" r:id="rId22"/>
    <p:sldId id="285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8" r:id="rId33"/>
    <p:sldId id="300" r:id="rId34"/>
    <p:sldId id="301" r:id="rId35"/>
    <p:sldId id="302" r:id="rId36"/>
    <p:sldId id="299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A12"/>
    <a:srgbClr val="F90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3432" autoAdjust="0"/>
  </p:normalViewPr>
  <p:slideViewPr>
    <p:cSldViewPr snapToGrid="0">
      <p:cViewPr varScale="1">
        <p:scale>
          <a:sx n="69" d="100"/>
          <a:sy n="69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Graduação</a:t>
          </a:r>
        </a:p>
        <a:p>
          <a:r>
            <a:rPr lang="pt-BR" sz="2000" dirty="0">
              <a:solidFill>
                <a:schemeClr val="bg1"/>
              </a:solidFill>
            </a:rPr>
            <a:t>na UFES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2000" b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Artigo publicado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Fabricação de componentes ópticos holográficos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6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A9FF380D-D5FF-4318-BF9F-4AFF9A8BC05B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600" b="0" baseline="-25000" dirty="0">
            <a:solidFill>
              <a:schemeClr val="tx1"/>
            </a:solidFill>
          </a:endParaRPr>
        </a:p>
      </dgm:t>
    </dgm:pt>
    <dgm:pt modelId="{DD25640D-5528-4FA1-B7FE-48050A9BF519}" type="parTrans" cxnId="{A29971E9-C279-4F27-AA13-6B8DF136E36C}">
      <dgm:prSet/>
      <dgm:spPr/>
      <dgm:t>
        <a:bodyPr/>
        <a:lstStyle/>
        <a:p>
          <a:endParaRPr lang="pt-BR"/>
        </a:p>
      </dgm:t>
    </dgm:pt>
    <dgm:pt modelId="{EA0916E1-9628-4B52-8AD7-084E0544B39F}" type="sibTrans" cxnId="{A29971E9-C279-4F27-AA13-6B8DF136E36C}">
      <dgm:prSet/>
      <dgm:spPr/>
      <dgm:t>
        <a:bodyPr/>
        <a:lstStyle/>
        <a:p>
          <a:endParaRPr lang="pt-BR"/>
        </a:p>
      </dgm:t>
    </dgm:pt>
    <dgm:pt modelId="{7517E3CA-328E-459B-A5B6-C6E02E3CC5EA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600" b="0" baseline="-25000" dirty="0">
            <a:solidFill>
              <a:schemeClr val="tx1"/>
            </a:solidFill>
          </a:endParaRPr>
        </a:p>
      </dgm:t>
    </dgm:pt>
    <dgm:pt modelId="{CB5A8DFE-B0D3-4EB9-A685-DD39CDD988D9}" type="parTrans" cxnId="{7B6E061A-CC0D-43EF-91CE-B4AB40418B63}">
      <dgm:prSet/>
      <dgm:spPr/>
      <dgm:t>
        <a:bodyPr/>
        <a:lstStyle/>
        <a:p>
          <a:endParaRPr lang="pt-BR"/>
        </a:p>
      </dgm:t>
    </dgm:pt>
    <dgm:pt modelId="{B67BA7F7-EF3A-4F9D-A3DA-1CBC47B70646}" type="sibTrans" cxnId="{7B6E061A-CC0D-43EF-91CE-B4AB40418B63}">
      <dgm:prSet/>
      <dgm:spPr/>
      <dgm:t>
        <a:bodyPr/>
        <a:lstStyle/>
        <a:p>
          <a:endParaRPr lang="pt-BR"/>
        </a:p>
      </dgm:t>
    </dgm:pt>
    <dgm:pt modelId="{FA42A6CB-7980-430C-A320-1C927FA4410E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600" b="0" baseline="-25000" dirty="0">
            <a:solidFill>
              <a:schemeClr val="tx1"/>
            </a:solidFill>
          </a:endParaRPr>
        </a:p>
      </dgm:t>
    </dgm:pt>
    <dgm:pt modelId="{4D57B423-AB75-49DA-BB78-2CB64D66E853}" type="parTrans" cxnId="{ED5498AB-8DE6-4317-9458-A2B92C7453FC}">
      <dgm:prSet/>
      <dgm:spPr/>
      <dgm:t>
        <a:bodyPr/>
        <a:lstStyle/>
        <a:p>
          <a:endParaRPr lang="pt-BR"/>
        </a:p>
      </dgm:t>
    </dgm:pt>
    <dgm:pt modelId="{5ABDE9A7-D112-41BE-BF04-D611DD6F4BAE}" type="sibTrans" cxnId="{ED5498AB-8DE6-4317-9458-A2B92C7453FC}">
      <dgm:prSet/>
      <dgm:spPr/>
      <dgm:t>
        <a:bodyPr/>
        <a:lstStyle/>
        <a:p>
          <a:endParaRPr lang="pt-BR"/>
        </a:p>
      </dgm:t>
    </dgm:pt>
    <dgm:pt modelId="{0D3B26D9-4996-43C8-96AB-0B2C5689BF8B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600" b="0" baseline="-25000" dirty="0">
            <a:solidFill>
              <a:schemeClr val="tx1"/>
            </a:solidFill>
          </a:endParaRPr>
        </a:p>
      </dgm:t>
    </dgm:pt>
    <dgm:pt modelId="{3FA26DD6-908D-4FD1-8CD7-5B01852513CA}" type="parTrans" cxnId="{8B0C4BAE-17D0-4739-95A8-B44F218F82AC}">
      <dgm:prSet/>
      <dgm:spPr/>
      <dgm:t>
        <a:bodyPr/>
        <a:lstStyle/>
        <a:p>
          <a:endParaRPr lang="pt-BR"/>
        </a:p>
      </dgm:t>
    </dgm:pt>
    <dgm:pt modelId="{754A7DFA-FFED-41D3-BC60-230C074F26A4}" type="sibTrans" cxnId="{8B0C4BAE-17D0-4739-95A8-B44F218F82AC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ScaleY="100098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7B6E061A-CC0D-43EF-91CE-B4AB40418B63}" srcId="{B4E4DC9D-D656-4CCD-8810-0EE0E0C8D79B}" destId="{7517E3CA-328E-459B-A5B6-C6E02E3CC5EA}" srcOrd="2" destOrd="0" parTransId="{CB5A8DFE-B0D3-4EB9-A685-DD39CDD988D9}" sibTransId="{B67BA7F7-EF3A-4F9D-A3DA-1CBC47B70646}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3676A76D-3759-4C4E-8278-DA144299AACB}" type="presOf" srcId="{A9FF380D-D5FF-4318-BF9F-4AFF9A8BC05B}" destId="{ED5893B2-7685-48F0-B88D-52ECD067FEAE}" srcOrd="0" destOrd="1" presId="urn:microsoft.com/office/officeart/2005/8/layout/vList5"/>
    <dgm:cxn modelId="{ED5498AB-8DE6-4317-9458-A2B92C7453FC}" srcId="{B4E4DC9D-D656-4CCD-8810-0EE0E0C8D79B}" destId="{FA42A6CB-7980-430C-A320-1C927FA4410E}" srcOrd="3" destOrd="0" parTransId="{4D57B423-AB75-49DA-BB78-2CB64D66E853}" sibTransId="{5ABDE9A7-D112-41BE-BF04-D611DD6F4BAE}"/>
    <dgm:cxn modelId="{8B0C4BAE-17D0-4739-95A8-B44F218F82AC}" srcId="{B4E4DC9D-D656-4CCD-8810-0EE0E0C8D79B}" destId="{0D3B26D9-4996-43C8-96AB-0B2C5689BF8B}" srcOrd="4" destOrd="0" parTransId="{3FA26DD6-908D-4FD1-8CD7-5B01852513CA}" sibTransId="{754A7DFA-FFED-41D3-BC60-230C074F26A4}"/>
    <dgm:cxn modelId="{F094A7B0-98E6-46D6-BF27-FF525D796DE9}" type="presOf" srcId="{7517E3CA-328E-459B-A5B6-C6E02E3CC5EA}" destId="{ED5893B2-7685-48F0-B88D-52ECD067FEAE}" srcOrd="0" destOrd="2" presId="urn:microsoft.com/office/officeart/2005/8/layout/vList5"/>
    <dgm:cxn modelId="{8D86ACB1-4BF2-467C-B5AB-AE6547591DC5}" type="presOf" srcId="{0D3B26D9-4996-43C8-96AB-0B2C5689BF8B}" destId="{ED5893B2-7685-48F0-B88D-52ECD067FEAE}" srcOrd="0" destOrd="4" presId="urn:microsoft.com/office/officeart/2005/8/layout/vList5"/>
    <dgm:cxn modelId="{11AD65BE-5B40-472E-9DC4-A2BBDC34CF35}" type="presOf" srcId="{FA42A6CB-7980-430C-A320-1C927FA4410E}" destId="{ED5893B2-7685-48F0-B88D-52ECD067FEAE}" srcOrd="0" destOrd="3" presId="urn:microsoft.com/office/officeart/2005/8/layout/vList5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A29971E9-C279-4F27-AA13-6B8DF136E36C}" srcId="{B4E4DC9D-D656-4CCD-8810-0EE0E0C8D79B}" destId="{A9FF380D-D5FF-4318-BF9F-4AFF9A8BC05B}" srcOrd="1" destOrd="0" parTransId="{DD25640D-5528-4FA1-B7FE-48050A9BF519}" sibTransId="{EA0916E1-9628-4B52-8AD7-084E0544B39F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Projeto de Pós-Doutorado aprovado pela FAPESP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dirty="0">
              <a:solidFill>
                <a:schemeClr val="tx1"/>
              </a:solidFill>
            </a:rPr>
            <a:t>
</a:t>
          </a: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441" custLinFactNeighborY="666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Artigos resultantes do Projeto de Pós-Doutorado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1" baseline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32181E8D-A485-4A12-AB26-64263982D93E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800" b="0" i="1" baseline="0" dirty="0">
            <a:solidFill>
              <a:schemeClr val="tx1"/>
            </a:solidFill>
          </a:endParaRPr>
        </a:p>
      </dgm:t>
    </dgm:pt>
    <dgm:pt modelId="{1B70BCEB-55F5-45ED-9399-9408A9132CB3}" type="parTrans" cxnId="{851CF74F-65D9-4E8F-8397-E7ED18F09CDE}">
      <dgm:prSet/>
      <dgm:spPr/>
      <dgm:t>
        <a:bodyPr/>
        <a:lstStyle/>
        <a:p>
          <a:endParaRPr lang="pt-BR"/>
        </a:p>
      </dgm:t>
    </dgm:pt>
    <dgm:pt modelId="{9A563B6D-9163-48D7-87F7-07C4B452DDD5}" type="sibTrans" cxnId="{851CF74F-65D9-4E8F-8397-E7ED18F09CDE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BB34A16D-DF1D-4AFB-A414-7BE1B740AE7D}" type="presOf" srcId="{32181E8D-A485-4A12-AB26-64263982D93E}" destId="{ED5893B2-7685-48F0-B88D-52ECD067FEAE}" srcOrd="0" destOrd="1" presId="urn:microsoft.com/office/officeart/2005/8/layout/vList5"/>
    <dgm:cxn modelId="{851CF74F-65D9-4E8F-8397-E7ED18F09CDE}" srcId="{B4E4DC9D-D656-4CCD-8810-0EE0E0C8D79B}" destId="{32181E8D-A485-4A12-AB26-64263982D93E}" srcOrd="1" destOrd="0" parTransId="{1B70BCEB-55F5-45ED-9399-9408A9132CB3}" sibTransId="{9A563B6D-9163-48D7-87F7-07C4B452DDD5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Posse na UFJF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Vínculos com a UFJF (1998 - Atual)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Integrantes do Grupo de Óptica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Primeiro resultado experimental </a:t>
          </a:r>
        </a:p>
        <a:p>
          <a:r>
            <a:rPr lang="pt-BR" sz="2000" dirty="0">
              <a:solidFill>
                <a:schemeClr val="bg1"/>
              </a:solidFill>
            </a:rPr>
            <a:t>Na UFJF - 1998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 marL="171450" marR="0" lvl="1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pt-BR" sz="16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Formação do grupo de óptica entre 1999 e 2001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Primeiro projeto de pesquisa aprovado como coordenador</a:t>
          </a:r>
        </a:p>
        <a:p>
          <a:r>
            <a:rPr lang="pt-BR" sz="2000" dirty="0">
              <a:solidFill>
                <a:schemeClr val="bg1"/>
              </a:solidFill>
            </a:rPr>
            <a:t>1998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AA96CE41-0E2D-4D9C-A00E-240718D9CB8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baseline="-25000" dirty="0">
            <a:solidFill>
              <a:schemeClr val="tx1"/>
            </a:solidFill>
          </a:endParaRPr>
        </a:p>
      </dgm:t>
    </dgm:pt>
    <dgm:pt modelId="{4D75D7FF-C741-4E48-8921-4099CDA8313F}" type="parTrans" cxnId="{15DAC6C9-0AB3-4AB8-A37D-C8359995A761}">
      <dgm:prSet/>
      <dgm:spPr/>
      <dgm:t>
        <a:bodyPr/>
        <a:lstStyle/>
        <a:p>
          <a:endParaRPr lang="pt-BR"/>
        </a:p>
      </dgm:t>
    </dgm:pt>
    <dgm:pt modelId="{6C41D017-4042-4842-A4A0-76658960C3DE}" type="sibTrans" cxnId="{15DAC6C9-0AB3-4AB8-A37D-C8359995A761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7F1A4D33-5D8B-4470-AED9-B19B92A43C6F}" type="presOf" srcId="{AA96CE41-0E2D-4D9C-A00E-240718D9CB81}" destId="{ED5893B2-7685-48F0-B88D-52ECD067FEAE}" srcOrd="0" destOrd="1" presId="urn:microsoft.com/office/officeart/2005/8/layout/vList5"/>
    <dgm:cxn modelId="{15DAC6C9-0AB3-4AB8-A37D-C8359995A761}" srcId="{B4E4DC9D-D656-4CCD-8810-0EE0E0C8D79B}" destId="{AA96CE41-0E2D-4D9C-A00E-240718D9CB81}" srcOrd="1" destOrd="0" parTransId="{4D75D7FF-C741-4E48-8921-4099CDA8313F}" sibTransId="{6C41D017-4042-4842-A4A0-76658960C3DE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Identificação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Ampliação do Laboratório de Óptica em 2003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dirty="0">
              <a:solidFill>
                <a:schemeClr val="tx1"/>
              </a:solidFill>
            </a:rPr>
            <a:t>
</a:t>
          </a: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Área destinada a minha pesquisa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dirty="0">
              <a:solidFill>
                <a:schemeClr val="tx1"/>
              </a:solidFill>
            </a:rPr>
            <a:t>
</a:t>
          </a: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Primeiro aluno de mestrado – final de 2003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baseline="0" dirty="0">
              <a:solidFill>
                <a:schemeClr val="tx1"/>
              </a:solidFill>
            </a:rPr>
            <a:t>
</a:t>
          </a: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Novos laboratórios</a:t>
          </a:r>
        </a:p>
        <a:p>
          <a:r>
            <a:rPr lang="pt-BR" sz="2000" dirty="0">
              <a:solidFill>
                <a:schemeClr val="bg1"/>
              </a:solidFill>
            </a:rPr>
            <a:t>A partir de 2004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Novas escolhas</a:t>
          </a:r>
        </a:p>
        <a:p>
          <a:r>
            <a:rPr lang="pt-BR" sz="2000" dirty="0">
              <a:solidFill>
                <a:schemeClr val="bg1"/>
              </a:solidFill>
            </a:rPr>
            <a:t>científicas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Artigos resultantes da nova colaboração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1" dirty="0">
              <a:solidFill>
                <a:schemeClr val="tx1"/>
              </a:solidFill>
            </a:rPr>
            <a:t> </a:t>
          </a:r>
          <a:endParaRPr lang="pt-BR" sz="1800" b="0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Segundo projeto de pesquisa aprovado como coordenador</a:t>
          </a:r>
        </a:p>
        <a:p>
          <a:r>
            <a:rPr lang="pt-BR" sz="2000" dirty="0">
              <a:solidFill>
                <a:schemeClr val="bg1"/>
              </a:solidFill>
            </a:rPr>
            <a:t>- 2007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dirty="0">
              <a:solidFill>
                <a:schemeClr val="tx1"/>
              </a:solidFill>
            </a:rPr>
            <a:t>
</a:t>
          </a:r>
          <a:endParaRPr lang="pt-BR" sz="1800" b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Equipamento do MALDI-</a:t>
          </a:r>
          <a:r>
            <a:rPr lang="pt-BR" sz="2000" dirty="0" err="1">
              <a:solidFill>
                <a:schemeClr val="bg1"/>
              </a:solidFill>
            </a:rPr>
            <a:t>ToF</a:t>
          </a:r>
          <a:r>
            <a:rPr lang="pt-BR" sz="2000" dirty="0">
              <a:solidFill>
                <a:schemeClr val="bg1"/>
              </a:solidFill>
            </a:rPr>
            <a:t>-MS e a nova linha de pesquisa - 2008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dirty="0">
              <a:solidFill>
                <a:schemeClr val="tx1"/>
              </a:solidFill>
            </a:rPr>
            <a:t>
</a:t>
          </a:r>
          <a:endParaRPr lang="pt-BR" sz="1800" b="0" i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Artigo resultante do novo projeto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referee de artigo científico em</a:t>
          </a:r>
        </a:p>
        <a:p>
          <a:r>
            <a:rPr lang="pt-BR" sz="2000" dirty="0">
              <a:solidFill>
                <a:schemeClr val="bg1"/>
              </a:solidFill>
            </a:rPr>
            <a:t>2009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Busca de uma Pós-Graduação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2000" b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BC6CB8FC-89EB-4577-8F12-6EB7A73657BA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2000" b="0" dirty="0">
            <a:solidFill>
              <a:schemeClr val="tx1"/>
            </a:solidFill>
          </a:endParaRPr>
        </a:p>
      </dgm:t>
    </dgm:pt>
    <dgm:pt modelId="{9B836483-6665-4083-8F23-9F7C2BBCA8AA}" type="parTrans" cxnId="{FF0FB2CE-D92F-4F64-9F74-C5D8A03486B5}">
      <dgm:prSet/>
      <dgm:spPr/>
      <dgm:t>
        <a:bodyPr/>
        <a:lstStyle/>
        <a:p>
          <a:endParaRPr lang="pt-BR"/>
        </a:p>
      </dgm:t>
    </dgm:pt>
    <dgm:pt modelId="{6BA0904F-58C3-4C88-A39A-A89BF87BB0F0}" type="sibTrans" cxnId="{FF0FB2CE-D92F-4F64-9F74-C5D8A03486B5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0BC281E-21C6-488E-9D9F-EAB14425CED5}" type="presOf" srcId="{BC6CB8FC-89EB-4577-8F12-6EB7A73657BA}" destId="{ED5893B2-7685-48F0-B88D-52ECD067FEAE}" srcOrd="0" destOrd="1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FF0FB2CE-D92F-4F64-9F74-C5D8A03486B5}" srcId="{B4E4DC9D-D656-4CCD-8810-0EE0E0C8D79B}" destId="{BC6CB8FC-89EB-4577-8F12-6EB7A73657BA}" srcOrd="1" destOrd="0" parTransId="{9B836483-6665-4083-8F23-9F7C2BBCA8AA}" sibTransId="{6BA0904F-58C3-4C88-A39A-A89BF87BB0F0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Artigos resultantes da orientação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baseline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FA8E3A5C-A0C2-4FD9-BFF7-29547CA3F7F9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717949C1-0E0F-4E9F-A394-0C1C29B541A3}" type="parTrans" cxnId="{466530B8-CEB5-429C-99CA-BC8A47B59668}">
      <dgm:prSet/>
      <dgm:spPr/>
      <dgm:t>
        <a:bodyPr/>
        <a:lstStyle/>
        <a:p>
          <a:endParaRPr lang="pt-BR"/>
        </a:p>
      </dgm:t>
    </dgm:pt>
    <dgm:pt modelId="{28C4D1AB-0825-4097-8B34-3CC8606B70AB}" type="sibTrans" cxnId="{466530B8-CEB5-429C-99CA-BC8A47B59668}">
      <dgm:prSet/>
      <dgm:spPr/>
      <dgm:t>
        <a:bodyPr/>
        <a:lstStyle/>
        <a:p>
          <a:endParaRPr lang="pt-BR"/>
        </a:p>
      </dgm:t>
    </dgm:pt>
    <dgm:pt modelId="{A1EF5FA4-3D98-45E0-BBB6-63D2D5C01EBB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7D30A95D-08FE-4B9D-9CA9-B4F934D90800}" type="sibTrans" cxnId="{4D45D15E-EB0E-4775-A708-6B84EC484716}">
      <dgm:prSet/>
      <dgm:spPr/>
      <dgm:t>
        <a:bodyPr/>
        <a:lstStyle/>
        <a:p>
          <a:endParaRPr lang="pt-BR"/>
        </a:p>
      </dgm:t>
    </dgm:pt>
    <dgm:pt modelId="{E84E20BE-730A-4AB5-8F35-3F04EC6BF00A}" type="parTrans" cxnId="{4D45D15E-EB0E-4775-A708-6B84EC484716}">
      <dgm:prSet/>
      <dgm:spPr/>
      <dgm:t>
        <a:bodyPr/>
        <a:lstStyle/>
        <a:p>
          <a:endParaRPr lang="pt-BR"/>
        </a:p>
      </dgm:t>
    </dgm:pt>
    <dgm:pt modelId="{C8B591FE-71E5-4E72-9BEE-1FD8B0F0B60B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C77622F6-EF7D-4D49-A467-D99A2BAC61B8}" type="parTrans" cxnId="{54DD7F13-2047-4316-A7F0-58307E3755F1}">
      <dgm:prSet/>
      <dgm:spPr/>
      <dgm:t>
        <a:bodyPr/>
        <a:lstStyle/>
        <a:p>
          <a:endParaRPr lang="pt-BR"/>
        </a:p>
      </dgm:t>
    </dgm:pt>
    <dgm:pt modelId="{569D95A8-D1A4-4AFF-B761-DE2709C52A37}" type="sibTrans" cxnId="{54DD7F13-2047-4316-A7F0-58307E3755F1}">
      <dgm:prSet/>
      <dgm:spPr/>
      <dgm:t>
        <a:bodyPr/>
        <a:lstStyle/>
        <a:p>
          <a:endParaRPr lang="pt-BR"/>
        </a:p>
      </dgm:t>
    </dgm:pt>
    <dgm:pt modelId="{CB8CFD1F-D9A9-49EA-A89E-2F7D1C75E071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pt-BR" sz="800" b="0" baseline="0" dirty="0">
            <a:solidFill>
              <a:schemeClr val="tx1"/>
            </a:solidFill>
          </a:endParaRPr>
        </a:p>
      </dgm:t>
    </dgm:pt>
    <dgm:pt modelId="{99630C41-6756-4CB2-B553-82CAF8373A8D}" type="parTrans" cxnId="{A81E03A8-3380-4EF7-B080-EF1E25A53A45}">
      <dgm:prSet/>
      <dgm:spPr/>
      <dgm:t>
        <a:bodyPr/>
        <a:lstStyle/>
        <a:p>
          <a:endParaRPr lang="pt-BR"/>
        </a:p>
      </dgm:t>
    </dgm:pt>
    <dgm:pt modelId="{9265CADB-7E0E-4609-9F53-DABCDE7233E7}" type="sibTrans" cxnId="{A81E03A8-3380-4EF7-B080-EF1E25A53A45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54DD7F13-2047-4316-A7F0-58307E3755F1}" srcId="{B4E4DC9D-D656-4CCD-8810-0EE0E0C8D79B}" destId="{C8B591FE-71E5-4E72-9BEE-1FD8B0F0B60B}" srcOrd="1" destOrd="0" parTransId="{C77622F6-EF7D-4D49-A467-D99A2BAC61B8}" sibTransId="{569D95A8-D1A4-4AFF-B761-DE2709C52A37}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4D45D15E-EB0E-4775-A708-6B84EC484716}" srcId="{B4E4DC9D-D656-4CCD-8810-0EE0E0C8D79B}" destId="{A1EF5FA4-3D98-45E0-BBB6-63D2D5C01EBB}" srcOrd="2" destOrd="0" parTransId="{E84E20BE-730A-4AB5-8F35-3F04EC6BF00A}" sibTransId="{7D30A95D-08FE-4B9D-9CA9-B4F934D90800}"/>
    <dgm:cxn modelId="{CD3A9FA0-C9D8-4164-A4F7-6D3FF51EF1DC}" type="presOf" srcId="{A1EF5FA4-3D98-45E0-BBB6-63D2D5C01EBB}" destId="{ED5893B2-7685-48F0-B88D-52ECD067FEAE}" srcOrd="0" destOrd="2" presId="urn:microsoft.com/office/officeart/2005/8/layout/vList5"/>
    <dgm:cxn modelId="{A81E03A8-3380-4EF7-B080-EF1E25A53A45}" srcId="{B4E4DC9D-D656-4CCD-8810-0EE0E0C8D79B}" destId="{CB8CFD1F-D9A9-49EA-A89E-2F7D1C75E071}" srcOrd="3" destOrd="0" parTransId="{99630C41-6756-4CB2-B553-82CAF8373A8D}" sibTransId="{9265CADB-7E0E-4609-9F53-DABCDE7233E7}"/>
    <dgm:cxn modelId="{7B8BD9AA-08F2-49AF-A27B-7254AC054640}" type="presOf" srcId="{FA8E3A5C-A0C2-4FD9-BFF7-29547CA3F7F9}" destId="{ED5893B2-7685-48F0-B88D-52ECD067FEAE}" srcOrd="0" destOrd="4" presId="urn:microsoft.com/office/officeart/2005/8/layout/vList5"/>
    <dgm:cxn modelId="{466530B8-CEB5-429C-99CA-BC8A47B59668}" srcId="{B4E4DC9D-D656-4CCD-8810-0EE0E0C8D79B}" destId="{FA8E3A5C-A0C2-4FD9-BFF7-29547CA3F7F9}" srcOrd="4" destOrd="0" parTransId="{717949C1-0E0F-4E9F-A394-0C1C29B541A3}" sibTransId="{28C4D1AB-0825-4097-8B34-3CC8606B70AB}"/>
    <dgm:cxn modelId="{7A66A5B9-4431-4501-B78C-50CB6F9E9B15}" type="presOf" srcId="{CB8CFD1F-D9A9-49EA-A89E-2F7D1C75E071}" destId="{ED5893B2-7685-48F0-B88D-52ECD067FEAE}" srcOrd="0" destOrd="3" presId="urn:microsoft.com/office/officeart/2005/8/layout/vList5"/>
    <dgm:cxn modelId="{937ED2BD-96B1-441A-9136-DC66A1C37C45}" type="presOf" srcId="{C8B591FE-71E5-4E72-9BEE-1FD8B0F0B60B}" destId="{ED5893B2-7685-48F0-B88D-52ECD067FEAE}" srcOrd="0" destOrd="1" presId="urn:microsoft.com/office/officeart/2005/8/layout/vList5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Segundo aluno de mestrado – final de 2009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Novo espaço para o Laboratório de Óptica - 2014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Orientação de 11 Iniciação Científica entre 1998 a 2018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 err="1">
              <a:solidFill>
                <a:schemeClr val="bg1"/>
              </a:solidFill>
            </a:rPr>
            <a:t>Coorientação</a:t>
          </a:r>
          <a:r>
            <a:rPr lang="pt-BR" sz="2000" dirty="0">
              <a:solidFill>
                <a:schemeClr val="bg1"/>
              </a:solidFill>
            </a:rPr>
            <a:t> de Doutorado - 2015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1" i="1" dirty="0">
              <a:solidFill>
                <a:schemeClr val="tx1"/>
              </a:solidFill>
            </a:rPr>
            <a:t> </a:t>
          </a: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Participação em Simpósio - 2018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Participação em bancas de Tese de Doutorado de </a:t>
          </a:r>
        </a:p>
        <a:p>
          <a:r>
            <a:rPr lang="pt-BR" sz="2000" dirty="0">
              <a:solidFill>
                <a:schemeClr val="bg1"/>
              </a:solidFill>
            </a:rPr>
            <a:t>2008 a 2017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baseline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Cinética Química em SU-8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Projeto Método Keller de ensino 2000-2004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Montagem do Laboratório de Física IV</a:t>
          </a:r>
        </a:p>
        <a:p>
          <a:r>
            <a:rPr lang="pt-BR" sz="2000" dirty="0">
              <a:solidFill>
                <a:schemeClr val="bg1"/>
              </a:solidFill>
            </a:rPr>
            <a:t>2000-2002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50975541-64BA-4170-9DAE-BD60542F68A3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accent1"/>
            </a:solidFill>
          </a:endParaRPr>
        </a:p>
      </dgm:t>
    </dgm:pt>
    <dgm:pt modelId="{ACA14492-D2D6-47FE-BB37-E21E00511446}" type="parTrans" cxnId="{806105A4-D150-408D-9988-B8DAA3375963}">
      <dgm:prSet/>
      <dgm:spPr/>
      <dgm:t>
        <a:bodyPr/>
        <a:lstStyle/>
        <a:p>
          <a:endParaRPr lang="pt-BR"/>
        </a:p>
      </dgm:t>
    </dgm:pt>
    <dgm:pt modelId="{B70608F5-8D3B-4DAA-93E9-2E415CC37D83}" type="sibTrans" cxnId="{806105A4-D150-408D-9988-B8DAA3375963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806105A4-D150-408D-9988-B8DAA3375963}" srcId="{B4E4DC9D-D656-4CCD-8810-0EE0E0C8D79B}" destId="{50975541-64BA-4170-9DAE-BD60542F68A3}" srcOrd="1" destOrd="0" parTransId="{ACA14492-D2D6-47FE-BB37-E21E00511446}" sibTransId="{B70608F5-8D3B-4DAA-93E9-2E415CC37D83}"/>
    <dgm:cxn modelId="{8BB5EBD7-2142-439B-9C98-0D0E6C82436A}" type="presOf" srcId="{50975541-64BA-4170-9DAE-BD60542F68A3}" destId="{ED5893B2-7685-48F0-B88D-52ECD067FEAE}" srcOrd="0" destOrd="1" presId="urn:microsoft.com/office/officeart/2005/8/layout/vList5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Orientação e dissertação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400" b="1" dirty="0">
              <a:solidFill>
                <a:schemeClr val="tx1"/>
              </a:solidFill>
            </a:rPr>
            <a:t>
</a:t>
          </a:r>
          <a:endParaRPr lang="pt-BR" sz="1400" b="0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Participação na criação de novas disciplinas</a:t>
          </a:r>
        </a:p>
        <a:p>
          <a:r>
            <a:rPr lang="pt-BR" sz="2000" dirty="0">
              <a:solidFill>
                <a:schemeClr val="bg1"/>
              </a:solidFill>
            </a:rPr>
            <a:t>2003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O Laboratório de Física Moderna</a:t>
          </a:r>
        </a:p>
        <a:p>
          <a:r>
            <a:rPr lang="pt-BR" sz="2000" dirty="0">
              <a:solidFill>
                <a:schemeClr val="bg1"/>
              </a:solidFill>
            </a:rPr>
            <a:t>2003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92ED0A0D-B2ED-4713-97D7-323C0BA95916}">
      <dgm:prSet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accent1"/>
            </a:solidFill>
          </a:endParaRPr>
        </a:p>
      </dgm:t>
    </dgm:pt>
    <dgm:pt modelId="{D5C959B9-D3CC-4B73-966E-D46D051A5640}" type="parTrans" cxnId="{F83E6CA6-0A21-4C8D-B3CA-9B46C4C0A9EE}">
      <dgm:prSet/>
      <dgm:spPr/>
      <dgm:t>
        <a:bodyPr/>
        <a:lstStyle/>
        <a:p>
          <a:endParaRPr lang="pt-BR"/>
        </a:p>
      </dgm:t>
    </dgm:pt>
    <dgm:pt modelId="{7F867A96-CA90-4A79-A437-5B765E4F6CA5}" type="sibTrans" cxnId="{F83E6CA6-0A21-4C8D-B3CA-9B46C4C0A9EE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FAE862A0-C131-45F4-B147-063A19D7FA7F}" type="presOf" srcId="{92ED0A0D-B2ED-4713-97D7-323C0BA95916}" destId="{ED5893B2-7685-48F0-B88D-52ECD067FEAE}" srcOrd="0" destOrd="1" presId="urn:microsoft.com/office/officeart/2005/8/layout/vList5"/>
    <dgm:cxn modelId="{F83E6CA6-0A21-4C8D-B3CA-9B46C4C0A9EE}" srcId="{B4E4DC9D-D656-4CCD-8810-0EE0E0C8D79B}" destId="{92ED0A0D-B2ED-4713-97D7-323C0BA95916}" srcOrd="1" destOrd="0" parTransId="{D5C959B9-D3CC-4B73-966E-D46D051A5640}" sibTransId="{7F867A96-CA90-4A79-A437-5B765E4F6CA5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Grade curricular do curso de Física REUNI - 2008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Apostila de Física Moderna</a:t>
          </a:r>
        </a:p>
        <a:p>
          <a:r>
            <a:rPr lang="pt-BR" sz="2000" dirty="0">
              <a:solidFill>
                <a:schemeClr val="bg1"/>
              </a:solidFill>
            </a:rPr>
            <a:t>2008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accent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Reestruturação do novo Laboratório de Física I</a:t>
          </a:r>
        </a:p>
        <a:p>
          <a:r>
            <a:rPr lang="pt-BR" sz="2000" dirty="0">
              <a:solidFill>
                <a:schemeClr val="bg1"/>
              </a:solidFill>
            </a:rPr>
            <a:t>2009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E86C61E5-D7C6-4D12-A07E-D68D03FCD45C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accent1"/>
            </a:solidFill>
          </a:endParaRPr>
        </a:p>
      </dgm:t>
    </dgm:pt>
    <dgm:pt modelId="{BFA30A5C-456E-4DF1-8036-F1D11DD50DCD}" type="parTrans" cxnId="{F79D80E3-4CEA-48BE-8521-618B40F9A3DB}">
      <dgm:prSet/>
      <dgm:spPr/>
      <dgm:t>
        <a:bodyPr/>
        <a:lstStyle/>
        <a:p>
          <a:endParaRPr lang="pt-BR"/>
        </a:p>
      </dgm:t>
    </dgm:pt>
    <dgm:pt modelId="{CCAFDDE0-31DE-4182-9293-3A198C43F27B}" type="sibTrans" cxnId="{F79D80E3-4CEA-48BE-8521-618B40F9A3DB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F90EE923-A8C2-4907-875B-798BBE406BC5}" type="presOf" srcId="{E86C61E5-D7C6-4D12-A07E-D68D03FCD45C}" destId="{ED5893B2-7685-48F0-B88D-52ECD067FEAE}" srcOrd="0" destOrd="1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F79D80E3-4CEA-48BE-8521-618B40F9A3DB}" srcId="{B4E4DC9D-D656-4CCD-8810-0EE0E0C8D79B}" destId="{E86C61E5-D7C6-4D12-A07E-D68D03FCD45C}" srcOrd="1" destOrd="0" parTransId="{BFA30A5C-456E-4DF1-8036-F1D11DD50DCD}" sibTransId="{CCAFDDE0-31DE-4182-9293-3A198C43F27B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Tratamento de dados para Laboratório de Física I - 2012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7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Participação em</a:t>
          </a:r>
        </a:p>
        <a:p>
          <a:r>
            <a:rPr lang="pt-BR" sz="2000" dirty="0">
              <a:solidFill>
                <a:schemeClr val="bg1"/>
              </a:solidFill>
            </a:rPr>
            <a:t>11 bancas de TCC entre 1998 e 2015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7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O início do curso 2008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Aulas experimentais introdutórias</a:t>
          </a:r>
        </a:p>
        <a:p>
          <a:r>
            <a:rPr lang="pt-BR" sz="2000" dirty="0">
              <a:solidFill>
                <a:schemeClr val="bg1"/>
              </a:solidFill>
            </a:rPr>
            <a:t>2008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25E07DE1-C325-4224-AF9D-E127874339EC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dirty="0">
              <a:solidFill>
                <a:schemeClr val="tx1"/>
              </a:solidFill>
            </a:rPr>
            <a:t> </a:t>
          </a:r>
          <a:endParaRPr lang="pt-BR" sz="1800" b="0" i="0" baseline="0" dirty="0">
            <a:solidFill>
              <a:schemeClr val="tx1"/>
            </a:solidFill>
          </a:endParaRPr>
        </a:p>
      </dgm:t>
    </dgm:pt>
    <dgm:pt modelId="{8BE69185-288D-4DB9-95A8-AFF502F26500}" type="parTrans" cxnId="{D13CA848-3A2C-4E38-AB42-3B483CBCCE22}">
      <dgm:prSet/>
      <dgm:spPr/>
      <dgm:t>
        <a:bodyPr/>
        <a:lstStyle/>
        <a:p>
          <a:endParaRPr lang="pt-BR"/>
        </a:p>
      </dgm:t>
    </dgm:pt>
    <dgm:pt modelId="{B1165DE4-B257-4C4B-8A44-6FDF15D63432}" type="sibTrans" cxnId="{D13CA848-3A2C-4E38-AB42-3B483CBCCE22}">
      <dgm:prSet/>
      <dgm:spPr/>
      <dgm:t>
        <a:bodyPr/>
        <a:lstStyle/>
        <a:p>
          <a:endParaRPr lang="pt-BR"/>
        </a:p>
      </dgm:t>
    </dgm:pt>
    <dgm:pt modelId="{E7550153-BA76-44D2-A195-56268B2C6812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i="1" baseline="0" dirty="0">
            <a:solidFill>
              <a:schemeClr val="tx1"/>
            </a:solidFill>
          </a:endParaRPr>
        </a:p>
      </dgm:t>
    </dgm:pt>
    <dgm:pt modelId="{1837C9A0-45FB-4FFD-BAC7-31D0BDFF3A24}" type="parTrans" cxnId="{8531F2F2-3DDE-4D1E-9A24-E7DAF009352F}">
      <dgm:prSet/>
      <dgm:spPr/>
      <dgm:t>
        <a:bodyPr/>
        <a:lstStyle/>
        <a:p>
          <a:endParaRPr lang="pt-BR"/>
        </a:p>
      </dgm:t>
    </dgm:pt>
    <dgm:pt modelId="{923920E9-91CA-4BA8-86BF-2F961DD9FBC8}" type="sibTrans" cxnId="{8531F2F2-3DDE-4D1E-9A24-E7DAF009352F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7E33319-0335-4492-9667-3501D28FD339}" type="presOf" srcId="{25E07DE1-C325-4224-AF9D-E127874339EC}" destId="{ED5893B2-7685-48F0-B88D-52ECD067FEAE}" srcOrd="0" destOrd="1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D13CA848-3A2C-4E38-AB42-3B483CBCCE22}" srcId="{B4E4DC9D-D656-4CCD-8810-0EE0E0C8D79B}" destId="{25E07DE1-C325-4224-AF9D-E127874339EC}" srcOrd="1" destOrd="0" parTransId="{8BE69185-288D-4DB9-95A8-AFF502F26500}" sibTransId="{B1165DE4-B257-4C4B-8A44-6FDF15D63432}"/>
    <dgm:cxn modelId="{169430BF-A4E5-4098-9457-A5A3C6A8CD24}" type="presOf" srcId="{E7550153-BA76-44D2-A195-56268B2C6812}" destId="{ED5893B2-7685-48F0-B88D-52ECD067FEAE}" srcOrd="0" destOrd="2" presId="urn:microsoft.com/office/officeart/2005/8/layout/vList5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8531F2F2-3DDE-4D1E-9A24-E7DAF009352F}" srcId="{B4E4DC9D-D656-4CCD-8810-0EE0E0C8D79B}" destId="{E7550153-BA76-44D2-A195-56268B2C6812}" srcOrd="2" destOrd="0" parTransId="{1837C9A0-45FB-4FFD-BAC7-31D0BDFF3A24}" sibTransId="{923920E9-91CA-4BA8-86BF-2F961DD9FBC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Divulgação do curso de Física EAD</a:t>
          </a:r>
        </a:p>
        <a:p>
          <a:r>
            <a:rPr lang="pt-BR" sz="2000" dirty="0">
              <a:solidFill>
                <a:schemeClr val="bg1"/>
              </a:solidFill>
            </a:rPr>
            <a:t>2009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CB952E96-EB65-4F4A-BAB2-20316C167765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1" i="1" baseline="0" dirty="0">
            <a:solidFill>
              <a:schemeClr val="tx1"/>
            </a:solidFill>
          </a:endParaRPr>
        </a:p>
      </dgm:t>
    </dgm:pt>
    <dgm:pt modelId="{25AB8E36-EE81-43E9-9937-D154B591D48E}" type="parTrans" cxnId="{D6CD6755-75D0-410C-9C8C-2A1C68B501D6}">
      <dgm:prSet/>
      <dgm:spPr/>
      <dgm:t>
        <a:bodyPr/>
        <a:lstStyle/>
        <a:p>
          <a:endParaRPr lang="pt-BR"/>
        </a:p>
      </dgm:t>
    </dgm:pt>
    <dgm:pt modelId="{439EC6CB-F70A-4550-8405-C46CD1A68A25}" type="sibTrans" cxnId="{D6CD6755-75D0-410C-9C8C-2A1C68B501D6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D6CD6755-75D0-410C-9C8C-2A1C68B501D6}" srcId="{B4E4DC9D-D656-4CCD-8810-0EE0E0C8D79B}" destId="{CB952E96-EB65-4F4A-BAB2-20316C167765}" srcOrd="1" destOrd="0" parTransId="{25AB8E36-EE81-43E9-9937-D154B591D48E}" sibTransId="{439EC6CB-F70A-4550-8405-C46CD1A68A25}"/>
    <dgm:cxn modelId="{6C97F7C2-0AED-4305-8209-7193926F0F8C}" type="presOf" srcId="{CB952E96-EB65-4F4A-BAB2-20316C167765}" destId="{ED5893B2-7685-48F0-B88D-52ECD067FEAE}" srcOrd="0" destOrd="1" presId="urn:microsoft.com/office/officeart/2005/8/layout/vList5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Ingresso no Doutorado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4B11CAAE-59D6-4601-9F0B-5E760578C6D8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1" dirty="0">
              <a:solidFill>
                <a:schemeClr val="tx1"/>
              </a:solidFill>
            </a:rPr>
            <a:t>
</a:t>
          </a:r>
          <a:endParaRPr lang="pt-BR" sz="1800" b="0" baseline="0" dirty="0">
            <a:solidFill>
              <a:schemeClr val="tx1"/>
            </a:solidFill>
          </a:endParaRPr>
        </a:p>
      </dgm:t>
    </dgm:pt>
    <dgm:pt modelId="{6AF57BD5-B504-484B-84A4-C0BD72EBC6C3}" type="parTrans" cxnId="{70AD2399-908D-4413-8290-5701B79A5FE1}">
      <dgm:prSet/>
      <dgm:spPr/>
      <dgm:t>
        <a:bodyPr/>
        <a:lstStyle/>
        <a:p>
          <a:endParaRPr lang="pt-BR"/>
        </a:p>
      </dgm:t>
    </dgm:pt>
    <dgm:pt modelId="{8EE43B09-DBB9-4BBE-86A9-46AFFD23C0F1}" type="sibTrans" cxnId="{70AD2399-908D-4413-8290-5701B79A5FE1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809E0E8A-4C2A-4182-833B-AAC199779883}" type="presOf" srcId="{4B11CAAE-59D6-4601-9F0B-5E760578C6D8}" destId="{ED5893B2-7685-48F0-B88D-52ECD067FEAE}" srcOrd="0" destOrd="1" presId="urn:microsoft.com/office/officeart/2005/8/layout/vList5"/>
    <dgm:cxn modelId="{70AD2399-908D-4413-8290-5701B79A5FE1}" srcId="{B4E4DC9D-D656-4CCD-8810-0EE0E0C8D79B}" destId="{4B11CAAE-59D6-4601-9F0B-5E760578C6D8}" srcOrd="1" destOrd="0" parTransId="{6AF57BD5-B504-484B-84A4-C0BD72EBC6C3}" sibTransId="{8EE43B09-DBB9-4BBE-86A9-46AFFD23C0F1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Contratação de professores e criação de novas videoaulas</a:t>
          </a:r>
        </a:p>
        <a:p>
          <a:r>
            <a:rPr lang="pt-BR" sz="2000" dirty="0">
              <a:solidFill>
                <a:schemeClr val="bg1"/>
              </a:solidFill>
            </a:rPr>
            <a:t>2010-2011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Reforma curricular</a:t>
          </a:r>
        </a:p>
        <a:p>
          <a:r>
            <a:rPr lang="pt-BR" sz="2000" dirty="0">
              <a:solidFill>
                <a:schemeClr val="bg1"/>
              </a:solidFill>
            </a:rPr>
            <a:t>2012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Início da Coordenação do curso - 2014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Participação em bancas de avaliação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Membro de comissões</a:t>
          </a:r>
        </a:p>
        <a:p>
          <a:r>
            <a:rPr lang="pt-BR" sz="2000" dirty="0">
              <a:solidFill>
                <a:schemeClr val="bg1"/>
              </a:solidFill>
            </a:rPr>
            <a:t>2000 - 2007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700" b="0" dirty="0">
              <a:solidFill>
                <a:schemeClr val="tx1"/>
              </a:solidFill>
            </a:rPr>
            <a:t>
</a:t>
          </a:r>
          <a:endParaRPr lang="pt-BR" sz="17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Vice coordenador do curso de Física</a:t>
          </a:r>
        </a:p>
        <a:p>
          <a:r>
            <a:rPr lang="pt-BR" sz="2000" dirty="0">
              <a:solidFill>
                <a:schemeClr val="bg1"/>
              </a:solidFill>
            </a:rPr>
            <a:t>2001 - 2004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Coordenador de bancas de provas</a:t>
          </a:r>
        </a:p>
        <a:p>
          <a:r>
            <a:rPr lang="pt-BR" sz="2000" dirty="0">
              <a:solidFill>
                <a:schemeClr val="bg1"/>
              </a:solidFill>
            </a:rPr>
            <a:t>2009 - 2012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Coordenador do curso de Licenciatura em Física EAD</a:t>
          </a:r>
        </a:p>
        <a:p>
          <a:r>
            <a:rPr lang="pt-BR" sz="2000" dirty="0">
              <a:solidFill>
                <a:schemeClr val="bg1"/>
              </a:solidFill>
            </a:rPr>
            <a:t>2014 - Atual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35CE8241-4C45-4C30-8CA2-9E3B4165721A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32B3A752-9D35-4EA7-AD6E-2287B0A93292}" type="parTrans" cxnId="{285E0A31-CB4B-432D-A52B-4E821907ED99}">
      <dgm:prSet/>
      <dgm:spPr/>
      <dgm:t>
        <a:bodyPr/>
        <a:lstStyle/>
        <a:p>
          <a:endParaRPr lang="pt-BR"/>
        </a:p>
      </dgm:t>
    </dgm:pt>
    <dgm:pt modelId="{8545672E-BD05-4E48-99BA-49B8CDC1FB32}" type="sibTrans" cxnId="{285E0A31-CB4B-432D-A52B-4E821907ED99}">
      <dgm:prSet/>
      <dgm:spPr/>
      <dgm:t>
        <a:bodyPr/>
        <a:lstStyle/>
        <a:p>
          <a:endParaRPr lang="pt-BR"/>
        </a:p>
      </dgm:t>
    </dgm:pt>
    <dgm:pt modelId="{827A1013-54B9-4722-8083-2ACF1C03096A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A77A892D-9AD7-4A34-9EF3-B2E0286A9C0C}" type="parTrans" cxnId="{C9FCFAA1-78CF-4470-9826-9C9A211E1284}">
      <dgm:prSet/>
      <dgm:spPr/>
      <dgm:t>
        <a:bodyPr/>
        <a:lstStyle/>
        <a:p>
          <a:endParaRPr lang="pt-BR"/>
        </a:p>
      </dgm:t>
    </dgm:pt>
    <dgm:pt modelId="{5D7FE5F5-0CFB-489F-96A8-34A18E7C30AF}" type="sibTrans" cxnId="{C9FCFAA1-78CF-4470-9826-9C9A211E1284}">
      <dgm:prSet/>
      <dgm:spPr/>
      <dgm:t>
        <a:bodyPr/>
        <a:lstStyle/>
        <a:p>
          <a:endParaRPr lang="pt-BR"/>
        </a:p>
      </dgm:t>
    </dgm:pt>
    <dgm:pt modelId="{A865C6AE-4FAE-4C9C-8EBB-88BBAC7048CD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953E6ED7-342C-4A31-9AF1-D0A779163749}" type="parTrans" cxnId="{5A99E30D-60C7-4588-97B9-516F7CCB9CAB}">
      <dgm:prSet/>
      <dgm:spPr/>
      <dgm:t>
        <a:bodyPr/>
        <a:lstStyle/>
        <a:p>
          <a:endParaRPr lang="pt-BR"/>
        </a:p>
      </dgm:t>
    </dgm:pt>
    <dgm:pt modelId="{D34C77EC-C0A1-4039-9299-C970542051C1}" type="sibTrans" cxnId="{5A99E30D-60C7-4588-97B9-516F7CCB9CAB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5A99E30D-60C7-4588-97B9-516F7CCB9CAB}" srcId="{B4E4DC9D-D656-4CCD-8810-0EE0E0C8D79B}" destId="{A865C6AE-4FAE-4C9C-8EBB-88BBAC7048CD}" srcOrd="2" destOrd="0" parTransId="{953E6ED7-342C-4A31-9AF1-D0A779163749}" sibTransId="{D34C77EC-C0A1-4039-9299-C970542051C1}"/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285E0A31-CB4B-432D-A52B-4E821907ED99}" srcId="{B4E4DC9D-D656-4CCD-8810-0EE0E0C8D79B}" destId="{35CE8241-4C45-4C30-8CA2-9E3B4165721A}" srcOrd="1" destOrd="0" parTransId="{32B3A752-9D35-4EA7-AD6E-2287B0A93292}" sibTransId="{8545672E-BD05-4E48-99BA-49B8CDC1FB32}"/>
    <dgm:cxn modelId="{BAF70C7F-F0FE-46A4-AC26-FAE0F2AFAB0E}" type="presOf" srcId="{35CE8241-4C45-4C30-8CA2-9E3B4165721A}" destId="{ED5893B2-7685-48F0-B88D-52ECD067FEAE}" srcOrd="0" destOrd="1" presId="urn:microsoft.com/office/officeart/2005/8/layout/vList5"/>
    <dgm:cxn modelId="{C9FCFAA1-78CF-4470-9826-9C9A211E1284}" srcId="{B4E4DC9D-D656-4CCD-8810-0EE0E0C8D79B}" destId="{827A1013-54B9-4722-8083-2ACF1C03096A}" srcOrd="3" destOrd="0" parTransId="{A77A892D-9AD7-4A34-9EF3-B2E0286A9C0C}" sibTransId="{5D7FE5F5-0CFB-489F-96A8-34A18E7C30AF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B94E3BEC-3BCD-4FA4-9957-C2051F984FA4}" type="presOf" srcId="{827A1013-54B9-4722-8083-2ACF1C03096A}" destId="{ED5893B2-7685-48F0-B88D-52ECD067FEAE}" srcOrd="0" destOrd="3" presId="urn:microsoft.com/office/officeart/2005/8/layout/vList5"/>
    <dgm:cxn modelId="{7637A9FA-25E7-4374-9457-836903E5F4B2}" type="presOf" srcId="{A865C6AE-4FAE-4C9C-8EBB-88BBAC7048CD}" destId="{ED5893B2-7685-48F0-B88D-52ECD067FEAE}" srcOrd="0" destOrd="2" presId="urn:microsoft.com/office/officeart/2005/8/layout/vList5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Dificuldades </a:t>
          </a:r>
        </a:p>
        <a:p>
          <a:r>
            <a:rPr lang="pt-BR" sz="2000" dirty="0">
              <a:solidFill>
                <a:schemeClr val="bg1"/>
              </a:solidFill>
            </a:rPr>
            <a:t>com a Coordenação EAD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C5AED019-BA44-4DB9-AE91-871DF9FEBCC6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C3773493-AE6B-4242-AF6C-21766B1C4F18}" type="parTrans" cxnId="{33DE78C9-5C24-46A1-9625-E7E7CF3034E0}">
      <dgm:prSet/>
      <dgm:spPr/>
      <dgm:t>
        <a:bodyPr/>
        <a:lstStyle/>
        <a:p>
          <a:endParaRPr lang="pt-BR"/>
        </a:p>
      </dgm:t>
    </dgm:pt>
    <dgm:pt modelId="{49A5D7FC-A981-4FC9-8735-C7B7FE6B448B}" type="sibTrans" cxnId="{33DE78C9-5C24-46A1-9625-E7E7CF3034E0}">
      <dgm:prSet/>
      <dgm:spPr/>
      <dgm:t>
        <a:bodyPr/>
        <a:lstStyle/>
        <a:p>
          <a:endParaRPr lang="pt-BR"/>
        </a:p>
      </dgm:t>
    </dgm:pt>
    <dgm:pt modelId="{5A8DE51E-EFAC-45CD-AE5C-402E1CD9F4BA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AD9D424B-F1FE-4C09-8D70-B18633E3EAB2}" type="parTrans" cxnId="{30DCDC53-8C2A-473D-B09E-DA7F3FD287D6}">
      <dgm:prSet/>
      <dgm:spPr/>
      <dgm:t>
        <a:bodyPr/>
        <a:lstStyle/>
        <a:p>
          <a:endParaRPr lang="pt-BR"/>
        </a:p>
      </dgm:t>
    </dgm:pt>
    <dgm:pt modelId="{385229C1-0106-4777-A3A3-C921FFCA3F62}" type="sibTrans" cxnId="{30DCDC53-8C2A-473D-B09E-DA7F3FD287D6}">
      <dgm:prSet/>
      <dgm:spPr/>
      <dgm:t>
        <a:bodyPr/>
        <a:lstStyle/>
        <a:p>
          <a:endParaRPr lang="pt-BR"/>
        </a:p>
      </dgm:t>
    </dgm:pt>
    <dgm:pt modelId="{C9A2245A-10D8-474F-8BE5-560F2C2BFCE2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EC3852A8-908E-4471-B5C9-1FF042F62583}" type="parTrans" cxnId="{159A9F7A-201D-445B-AEF0-FF10872F5FF1}">
      <dgm:prSet/>
      <dgm:spPr/>
      <dgm:t>
        <a:bodyPr/>
        <a:lstStyle/>
        <a:p>
          <a:endParaRPr lang="pt-BR"/>
        </a:p>
      </dgm:t>
    </dgm:pt>
    <dgm:pt modelId="{2F060C9D-23E3-4EBD-9F92-BD15B155CABB}" type="sibTrans" cxnId="{159A9F7A-201D-445B-AEF0-FF10872F5FF1}">
      <dgm:prSet/>
      <dgm:spPr/>
      <dgm:t>
        <a:bodyPr/>
        <a:lstStyle/>
        <a:p>
          <a:endParaRPr lang="pt-BR"/>
        </a:p>
      </dgm:t>
    </dgm:pt>
    <dgm:pt modelId="{81F69BE4-1CC3-4FC2-BAE2-00694A1F73E6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094CC5AC-E87B-4EB1-B3AD-4AE6623C9158}" type="parTrans" cxnId="{043A4314-986B-4422-A5E7-744DE6C95501}">
      <dgm:prSet/>
      <dgm:spPr/>
      <dgm:t>
        <a:bodyPr/>
        <a:lstStyle/>
        <a:p>
          <a:endParaRPr lang="pt-BR"/>
        </a:p>
      </dgm:t>
    </dgm:pt>
    <dgm:pt modelId="{287C8C81-FC8D-4F6F-8E5F-C99F78B2DD74}" type="sibTrans" cxnId="{043A4314-986B-4422-A5E7-744DE6C95501}">
      <dgm:prSet/>
      <dgm:spPr/>
      <dgm:t>
        <a:bodyPr/>
        <a:lstStyle/>
        <a:p>
          <a:endParaRPr lang="pt-BR"/>
        </a:p>
      </dgm:t>
    </dgm:pt>
    <dgm:pt modelId="{0D90BD95-31BF-4690-A78D-9A5E8F18123D}">
      <dgm:prSet phldrT="[Texto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endParaRPr lang="pt-BR" sz="1800" b="0" baseline="0" dirty="0">
            <a:solidFill>
              <a:schemeClr val="tx1"/>
            </a:solidFill>
          </a:endParaRPr>
        </a:p>
      </dgm:t>
    </dgm:pt>
    <dgm:pt modelId="{35D9FAB4-390E-4DEA-9216-2DB6B914C730}" type="parTrans" cxnId="{B1A357E5-7B3C-43B0-A442-FD3657A5E38D}">
      <dgm:prSet/>
      <dgm:spPr/>
      <dgm:t>
        <a:bodyPr/>
        <a:lstStyle/>
        <a:p>
          <a:endParaRPr lang="pt-BR"/>
        </a:p>
      </dgm:t>
    </dgm:pt>
    <dgm:pt modelId="{416E818C-8E22-4879-8E1D-E11B15C4A9DA}" type="sibTrans" cxnId="{B1A357E5-7B3C-43B0-A442-FD3657A5E38D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0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043A4314-986B-4422-A5E7-744DE6C95501}" srcId="{B4E4DC9D-D656-4CCD-8810-0EE0E0C8D79B}" destId="{81F69BE4-1CC3-4FC2-BAE2-00694A1F73E6}" srcOrd="5" destOrd="0" parTransId="{094CC5AC-E87B-4EB1-B3AD-4AE6623C9158}" sibTransId="{287C8C81-FC8D-4F6F-8E5F-C99F78B2DD74}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40A9F037-8D5E-4C5B-8613-EEAE4AA16181}" type="presOf" srcId="{C9A2245A-10D8-474F-8BE5-560F2C2BFCE2}" destId="{ED5893B2-7685-48F0-B88D-52ECD067FEAE}" srcOrd="0" destOrd="4" presId="urn:microsoft.com/office/officeart/2005/8/layout/vList5"/>
    <dgm:cxn modelId="{30DCDC53-8C2A-473D-B09E-DA7F3FD287D6}" srcId="{B4E4DC9D-D656-4CCD-8810-0EE0E0C8D79B}" destId="{5A8DE51E-EFAC-45CD-AE5C-402E1CD9F4BA}" srcOrd="3" destOrd="0" parTransId="{AD9D424B-F1FE-4C09-8D70-B18633E3EAB2}" sibTransId="{385229C1-0106-4777-A3A3-C921FFCA3F62}"/>
    <dgm:cxn modelId="{159A9F7A-201D-445B-AEF0-FF10872F5FF1}" srcId="{B4E4DC9D-D656-4CCD-8810-0EE0E0C8D79B}" destId="{C9A2245A-10D8-474F-8BE5-560F2C2BFCE2}" srcOrd="4" destOrd="0" parTransId="{EC3852A8-908E-4471-B5C9-1FF042F62583}" sibTransId="{2F060C9D-23E3-4EBD-9F92-BD15B155CABB}"/>
    <dgm:cxn modelId="{8C6357B7-9E55-4E3A-900A-7F93CE46D7A0}" type="presOf" srcId="{5A8DE51E-EFAC-45CD-AE5C-402E1CD9F4BA}" destId="{ED5893B2-7685-48F0-B88D-52ECD067FEAE}" srcOrd="0" destOrd="3" presId="urn:microsoft.com/office/officeart/2005/8/layout/vList5"/>
    <dgm:cxn modelId="{E30F0ABA-D2D5-4A34-A9E5-4CDBC7D5DAEF}" type="presOf" srcId="{C5AED019-BA44-4DB9-AE91-871DF9FEBCC6}" destId="{ED5893B2-7685-48F0-B88D-52ECD067FEAE}" srcOrd="0" destOrd="1" presId="urn:microsoft.com/office/officeart/2005/8/layout/vList5"/>
    <dgm:cxn modelId="{ECE87AC7-82AB-43FE-B8EA-3C03909E5591}" type="presOf" srcId="{0D90BD95-31BF-4690-A78D-9A5E8F18123D}" destId="{ED5893B2-7685-48F0-B88D-52ECD067FEAE}" srcOrd="0" destOrd="2" presId="urn:microsoft.com/office/officeart/2005/8/layout/vList5"/>
    <dgm:cxn modelId="{33DE78C9-5C24-46A1-9625-E7E7CF3034E0}" srcId="{B4E4DC9D-D656-4CCD-8810-0EE0E0C8D79B}" destId="{C5AED019-BA44-4DB9-AE91-871DF9FEBCC6}" srcOrd="1" destOrd="0" parTransId="{C3773493-AE6B-4242-AF6C-21766B1C4F18}" sibTransId="{49A5D7FC-A981-4FC9-8735-C7B7FE6B448B}"/>
    <dgm:cxn modelId="{4D7249E5-98FB-41D9-B17A-3A16AA36BB2C}" type="presOf" srcId="{81F69BE4-1CC3-4FC2-BAE2-00694A1F73E6}" destId="{ED5893B2-7685-48F0-B88D-52ECD067FEAE}" srcOrd="0" destOrd="5" presId="urn:microsoft.com/office/officeart/2005/8/layout/vList5"/>
    <dgm:cxn modelId="{B1A357E5-7B3C-43B0-A442-FD3657A5E38D}" srcId="{B4E4DC9D-D656-4CCD-8810-0EE0E0C8D79B}" destId="{0D90BD95-31BF-4690-A78D-9A5E8F18123D}" srcOrd="2" destOrd="0" parTransId="{35D9FAB4-390E-4DEA-9216-2DB6B914C730}" sibTransId="{416E818C-8E22-4879-8E1D-E11B15C4A9DA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Primeira pesquisa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1" dirty="0">
              <a:solidFill>
                <a:schemeClr val="tx1"/>
              </a:solidFill>
            </a:rPr>
            <a:t>
</a:t>
          </a:r>
          <a:endParaRPr lang="pt-BR" sz="1800" b="0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Professor na UNIMEP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pt-BR" sz="1800" b="0" dirty="0">
              <a:solidFill>
                <a:schemeClr val="tx1"/>
              </a:solidFill>
            </a:rPr>
            <a:t>
</a:t>
          </a:r>
          <a:endParaRPr lang="pt-BR" sz="1800" b="0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O trabalho com a sala limpa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7B79091D-F98D-4C08-B0A6-56EB8A9D48D1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1" baseline="-25000" dirty="0">
            <a:solidFill>
              <a:schemeClr val="tx1"/>
            </a:solidFill>
          </a:endParaRPr>
        </a:p>
      </dgm:t>
    </dgm:pt>
    <dgm:pt modelId="{5B968F4C-B68C-452A-9F63-38F6FE9E8872}" type="parTrans" cxnId="{B7614924-261B-4CB1-8D7F-BE25E7308998}">
      <dgm:prSet/>
      <dgm:spPr/>
      <dgm:t>
        <a:bodyPr/>
        <a:lstStyle/>
        <a:p>
          <a:endParaRPr lang="pt-BR"/>
        </a:p>
      </dgm:t>
    </dgm:pt>
    <dgm:pt modelId="{331727D3-3F6D-46C7-95B6-BB85C8A06DD9}" type="sibTrans" cxnId="{B7614924-261B-4CB1-8D7F-BE25E7308998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>
        <dgm:presLayoutVars>
          <dgm:bulletEnabled val="1"/>
        </dgm:presLayoutVars>
      </dgm:prSet>
      <dgm:spPr/>
    </dgm:pt>
  </dgm:ptLst>
  <dgm:cxnLst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21B83711-99DD-4C22-8D4D-663ED623B1C2}" type="presOf" srcId="{7B79091D-F98D-4C08-B0A6-56EB8A9D48D1}" destId="{ED5893B2-7685-48F0-B88D-52ECD067FEAE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B7614924-261B-4CB1-8D7F-BE25E7308998}" srcId="{B4E4DC9D-D656-4CCD-8810-0EE0E0C8D79B}" destId="{7B79091D-F98D-4C08-B0A6-56EB8A9D48D1}" srcOrd="0" destOrd="0" parTransId="{5B968F4C-B68C-452A-9F63-38F6FE9E8872}" sibTransId="{331727D3-3F6D-46C7-95B6-BB85C8A06DD9}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F668DD-9EA3-49DC-A0C0-D1EF62C269A3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E4DC9D-D656-4CCD-8810-0EE0E0C8D79B}">
      <dgm:prSet phldrT="[Texto]" custT="1"/>
      <dgm:spPr/>
      <dgm:t>
        <a:bodyPr/>
        <a:lstStyle/>
        <a:p>
          <a:r>
            <a:rPr lang="pt-BR" sz="2000" dirty="0">
              <a:solidFill>
                <a:schemeClr val="bg1"/>
              </a:solidFill>
            </a:rPr>
            <a:t>Resultados obtidos para a Tese de Doutorado</a:t>
          </a:r>
        </a:p>
      </dgm:t>
    </dgm:pt>
    <dgm:pt modelId="{64D0F960-97DE-44BB-816E-2397F2795ABA}" type="parTrans" cxnId="{0F1F07E8-F3AF-4E05-BC56-5C7FF01F783A}">
      <dgm:prSet/>
      <dgm:spPr/>
      <dgm:t>
        <a:bodyPr/>
        <a:lstStyle/>
        <a:p>
          <a:endParaRPr lang="pt-BR"/>
        </a:p>
      </dgm:t>
    </dgm:pt>
    <dgm:pt modelId="{ABA66A6A-9D27-44E6-AC14-6F05AD877948}" type="sibTrans" cxnId="{0F1F07E8-F3AF-4E05-BC56-5C7FF01F783A}">
      <dgm:prSet/>
      <dgm:spPr/>
      <dgm:t>
        <a:bodyPr/>
        <a:lstStyle/>
        <a:p>
          <a:endParaRPr lang="pt-BR"/>
        </a:p>
      </dgm:t>
    </dgm:pt>
    <dgm:pt modelId="{32B38EFB-ADFB-4A8C-8F56-11653B988547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1" baseline="0" dirty="0">
            <a:solidFill>
              <a:schemeClr val="tx1"/>
            </a:solidFill>
          </a:endParaRPr>
        </a:p>
      </dgm:t>
    </dgm:pt>
    <dgm:pt modelId="{04C8B09C-2247-4ECC-9C47-8A7712B47D74}" type="parTrans" cxnId="{0EEEE309-3122-46E0-B161-7AFB2DDFFEC7}">
      <dgm:prSet/>
      <dgm:spPr/>
      <dgm:t>
        <a:bodyPr/>
        <a:lstStyle/>
        <a:p>
          <a:endParaRPr lang="pt-BR"/>
        </a:p>
      </dgm:t>
    </dgm:pt>
    <dgm:pt modelId="{018A170C-BC08-43BD-97A5-876E2D7949DE}" type="sibTrans" cxnId="{0EEEE309-3122-46E0-B161-7AFB2DDFFEC7}">
      <dgm:prSet/>
      <dgm:spPr/>
      <dgm:t>
        <a:bodyPr/>
        <a:lstStyle/>
        <a:p>
          <a:endParaRPr lang="pt-BR"/>
        </a:p>
      </dgm:t>
    </dgm:pt>
    <dgm:pt modelId="{3FAA4C29-EB44-4AF3-AB62-EBB7DE3DE438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800" b="0" i="1" baseline="0" dirty="0">
            <a:solidFill>
              <a:schemeClr val="tx1"/>
            </a:solidFill>
          </a:endParaRPr>
        </a:p>
      </dgm:t>
    </dgm:pt>
    <dgm:pt modelId="{CFC2ABE5-BC57-41B0-B045-70112D2D734B}" type="parTrans" cxnId="{E3F2581A-A14D-4E2C-8A5C-75F84E3F4E45}">
      <dgm:prSet/>
      <dgm:spPr/>
      <dgm:t>
        <a:bodyPr/>
        <a:lstStyle/>
        <a:p>
          <a:endParaRPr lang="pt-BR"/>
        </a:p>
      </dgm:t>
    </dgm:pt>
    <dgm:pt modelId="{AFC5FCF8-37C9-4EDD-B4AA-9BD695673C85}" type="sibTrans" cxnId="{E3F2581A-A14D-4E2C-8A5C-75F84E3F4E45}">
      <dgm:prSet/>
      <dgm:spPr/>
      <dgm:t>
        <a:bodyPr/>
        <a:lstStyle/>
        <a:p>
          <a:endParaRPr lang="pt-BR"/>
        </a:p>
      </dgm:t>
    </dgm:pt>
    <dgm:pt modelId="{E69307EC-33DA-4270-9E19-B15BC1A0C6B3}">
      <dgm:prSet phldrT="[Texto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pt-BR" sz="1000" b="0" i="1" baseline="0" dirty="0">
            <a:solidFill>
              <a:schemeClr val="tx1"/>
            </a:solidFill>
          </a:endParaRPr>
        </a:p>
      </dgm:t>
    </dgm:pt>
    <dgm:pt modelId="{CE8EAE36-9B71-4CB1-9E9B-3096AA4EE35F}" type="parTrans" cxnId="{75818FEB-3DCD-462B-B9E2-54DFEA15714A}">
      <dgm:prSet/>
      <dgm:spPr/>
      <dgm:t>
        <a:bodyPr/>
        <a:lstStyle/>
        <a:p>
          <a:endParaRPr lang="pt-BR"/>
        </a:p>
      </dgm:t>
    </dgm:pt>
    <dgm:pt modelId="{9EA3891B-5147-4D91-B6B1-F445F1ABF1FC}" type="sibTrans" cxnId="{75818FEB-3DCD-462B-B9E2-54DFEA15714A}">
      <dgm:prSet/>
      <dgm:spPr/>
      <dgm:t>
        <a:bodyPr/>
        <a:lstStyle/>
        <a:p>
          <a:endParaRPr lang="pt-BR"/>
        </a:p>
      </dgm:t>
    </dgm:pt>
    <dgm:pt modelId="{8080D33E-8128-44F1-8B1E-438F2358F5C0}" type="pres">
      <dgm:prSet presAssocID="{C2F668DD-9EA3-49DC-A0C0-D1EF62C269A3}" presName="Name0" presStyleCnt="0">
        <dgm:presLayoutVars>
          <dgm:dir/>
          <dgm:animLvl val="lvl"/>
          <dgm:resizeHandles val="exact"/>
        </dgm:presLayoutVars>
      </dgm:prSet>
      <dgm:spPr/>
    </dgm:pt>
    <dgm:pt modelId="{D952B57A-130B-43D1-9DDA-28BB984AD126}" type="pres">
      <dgm:prSet presAssocID="{B4E4DC9D-D656-4CCD-8810-0EE0E0C8D79B}" presName="linNode" presStyleCnt="0"/>
      <dgm:spPr/>
    </dgm:pt>
    <dgm:pt modelId="{F685D27E-A0D8-4FB5-9DD5-AD92B5DF25CA}" type="pres">
      <dgm:prSet presAssocID="{B4E4DC9D-D656-4CCD-8810-0EE0E0C8D79B}" presName="parentText" presStyleLbl="node1" presStyleIdx="0" presStyleCnt="1" custScaleX="61829" custLinFactNeighborX="-10796" custLinFactNeighborY="1515">
        <dgm:presLayoutVars>
          <dgm:chMax val="1"/>
          <dgm:bulletEnabled val="1"/>
        </dgm:presLayoutVars>
      </dgm:prSet>
      <dgm:spPr/>
    </dgm:pt>
    <dgm:pt modelId="{ED5893B2-7685-48F0-B88D-52ECD067FEAE}" type="pres">
      <dgm:prSet presAssocID="{B4E4DC9D-D656-4CCD-8810-0EE0E0C8D79B}" presName="descendantText" presStyleLbl="alignAccFollowNode1" presStyleIdx="0" presStyleCnt="1" custScaleX="120975" custLinFactNeighborX="441" custLinFactNeighborY="-1689">
        <dgm:presLayoutVars>
          <dgm:bulletEnabled val="1"/>
        </dgm:presLayoutVars>
      </dgm:prSet>
      <dgm:spPr/>
    </dgm:pt>
  </dgm:ptLst>
  <dgm:cxnLst>
    <dgm:cxn modelId="{0EEEE309-3122-46E0-B161-7AFB2DDFFEC7}" srcId="{B4E4DC9D-D656-4CCD-8810-0EE0E0C8D79B}" destId="{32B38EFB-ADFB-4A8C-8F56-11653B988547}" srcOrd="0" destOrd="0" parTransId="{04C8B09C-2247-4ECC-9C47-8A7712B47D74}" sibTransId="{018A170C-BC08-43BD-97A5-876E2D7949DE}"/>
    <dgm:cxn modelId="{2F8DBE0E-E620-40F7-935C-8F9A3907FE28}" type="presOf" srcId="{B4E4DC9D-D656-4CCD-8810-0EE0E0C8D79B}" destId="{F685D27E-A0D8-4FB5-9DD5-AD92B5DF25CA}" srcOrd="0" destOrd="0" presId="urn:microsoft.com/office/officeart/2005/8/layout/vList5"/>
    <dgm:cxn modelId="{E15D3619-0B09-4394-91D9-583EBE6C4FCB}" type="presOf" srcId="{C2F668DD-9EA3-49DC-A0C0-D1EF62C269A3}" destId="{8080D33E-8128-44F1-8B1E-438F2358F5C0}" srcOrd="0" destOrd="0" presId="urn:microsoft.com/office/officeart/2005/8/layout/vList5"/>
    <dgm:cxn modelId="{E3F2581A-A14D-4E2C-8A5C-75F84E3F4E45}" srcId="{B4E4DC9D-D656-4CCD-8810-0EE0E0C8D79B}" destId="{3FAA4C29-EB44-4AF3-AB62-EBB7DE3DE438}" srcOrd="2" destOrd="0" parTransId="{CFC2ABE5-BC57-41B0-B045-70112D2D734B}" sibTransId="{AFC5FCF8-37C9-4EDD-B4AA-9BD695673C85}"/>
    <dgm:cxn modelId="{4CE6FE2A-8106-4100-8090-B7B03552307F}" type="presOf" srcId="{3FAA4C29-EB44-4AF3-AB62-EBB7DE3DE438}" destId="{ED5893B2-7685-48F0-B88D-52ECD067FEAE}" srcOrd="0" destOrd="2" presId="urn:microsoft.com/office/officeart/2005/8/layout/vList5"/>
    <dgm:cxn modelId="{42873A44-6DB3-4958-9F1F-D9237F095A25}" type="presOf" srcId="{32B38EFB-ADFB-4A8C-8F56-11653B988547}" destId="{ED5893B2-7685-48F0-B88D-52ECD067FEAE}" srcOrd="0" destOrd="0" presId="urn:microsoft.com/office/officeart/2005/8/layout/vList5"/>
    <dgm:cxn modelId="{2228B9E7-6BDD-4525-B6AE-90AEF008FBFB}" type="presOf" srcId="{E69307EC-33DA-4270-9E19-B15BC1A0C6B3}" destId="{ED5893B2-7685-48F0-B88D-52ECD067FEAE}" srcOrd="0" destOrd="1" presId="urn:microsoft.com/office/officeart/2005/8/layout/vList5"/>
    <dgm:cxn modelId="{0F1F07E8-F3AF-4E05-BC56-5C7FF01F783A}" srcId="{C2F668DD-9EA3-49DC-A0C0-D1EF62C269A3}" destId="{B4E4DC9D-D656-4CCD-8810-0EE0E0C8D79B}" srcOrd="0" destOrd="0" parTransId="{64D0F960-97DE-44BB-816E-2397F2795ABA}" sibTransId="{ABA66A6A-9D27-44E6-AC14-6F05AD877948}"/>
    <dgm:cxn modelId="{75818FEB-3DCD-462B-B9E2-54DFEA15714A}" srcId="{B4E4DC9D-D656-4CCD-8810-0EE0E0C8D79B}" destId="{E69307EC-33DA-4270-9E19-B15BC1A0C6B3}" srcOrd="1" destOrd="0" parTransId="{CE8EAE36-9B71-4CB1-9E9B-3096AA4EE35F}" sibTransId="{9EA3891B-5147-4D91-B6B1-F445F1ABF1FC}"/>
    <dgm:cxn modelId="{32F8348B-BEEC-4832-95B3-D64D564935D7}" type="presParOf" srcId="{8080D33E-8128-44F1-8B1E-438F2358F5C0}" destId="{D952B57A-130B-43D1-9DDA-28BB984AD126}" srcOrd="0" destOrd="0" presId="urn:microsoft.com/office/officeart/2005/8/layout/vList5"/>
    <dgm:cxn modelId="{FEECDB18-C9F4-4D57-A34B-829BC2C56379}" type="presParOf" srcId="{D952B57A-130B-43D1-9DDA-28BB984AD126}" destId="{F685D27E-A0D8-4FB5-9DD5-AD92B5DF25CA}" srcOrd="0" destOrd="0" presId="urn:microsoft.com/office/officeart/2005/8/layout/vList5"/>
    <dgm:cxn modelId="{7356BCBA-FF32-4B94-AF63-95698F7CF300}" type="presParOf" srcId="{D952B57A-130B-43D1-9DDA-28BB984AD126}" destId="{ED5893B2-7685-48F0-B88D-52ECD067FEA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35349" y="-3519005"/>
          <a:ext cx="1188216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2000" b="0" kern="1200" dirty="0">
            <a:solidFill>
              <a:schemeClr val="tx1"/>
            </a:solidFill>
          </a:endParaRPr>
        </a:p>
      </dsp:txBody>
      <dsp:txXfrm rot="-5400000">
        <a:off x="2467817" y="206531"/>
        <a:ext cx="8465277" cy="107220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4852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Graduação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na UFES</a:t>
          </a:r>
        </a:p>
      </dsp:txBody>
      <dsp:txXfrm>
        <a:off x="72505" y="72505"/>
        <a:ext cx="2305327" cy="13402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44169" y="-3655030"/>
          <a:ext cx="970576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1" kern="1200" baseline="-25000" dirty="0">
            <a:solidFill>
              <a:schemeClr val="tx1"/>
            </a:solidFill>
          </a:endParaRPr>
        </a:p>
      </dsp:txBody>
      <dsp:txXfrm rot="-5400000">
        <a:off x="2467817" y="168702"/>
        <a:ext cx="8475901" cy="87581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2132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Artigo publicado</a:t>
          </a:r>
        </a:p>
      </dsp:txBody>
      <dsp:txXfrm>
        <a:off x="59225" y="59225"/>
        <a:ext cx="2331887" cy="10947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663545" y="-2923978"/>
          <a:ext cx="2129432" cy="85149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600" b="0" kern="1200" baseline="-250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600" b="0" kern="1200" baseline="-250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600" b="0" kern="1200" baseline="-250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600" b="0" kern="1200" baseline="-250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600" b="0" kern="1200" baseline="-25000" dirty="0">
            <a:solidFill>
              <a:schemeClr val="tx1"/>
            </a:solidFill>
          </a:endParaRPr>
        </a:p>
      </dsp:txBody>
      <dsp:txXfrm rot="-5400000">
        <a:off x="2470783" y="372734"/>
        <a:ext cx="8411007" cy="1921532"/>
      </dsp:txXfrm>
    </dsp:sp>
    <dsp:sp modelId="{F685D27E-A0D8-4FB5-9DD5-AD92B5DF25CA}">
      <dsp:nvSpPr>
        <dsp:cNvPr id="0" name=""/>
        <dsp:cNvSpPr/>
      </dsp:nvSpPr>
      <dsp:spPr>
        <a:xfrm>
          <a:off x="0" y="2600"/>
          <a:ext cx="2447944" cy="2664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Fabricação de componentes ópticos holográficos</a:t>
          </a:r>
        </a:p>
      </dsp:txBody>
      <dsp:txXfrm>
        <a:off x="119499" y="122099"/>
        <a:ext cx="2208946" cy="24254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877308" y="-3163024"/>
          <a:ext cx="173925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dirty="0">
              <a:solidFill>
                <a:schemeClr val="tx1"/>
              </a:solidFill>
            </a:rPr>
            <a:t>
</a:t>
          </a: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85294" y="313893"/>
        <a:ext cx="8438378" cy="156944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1740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Projeto de Pós-Doutorado aprovado pela FAPESP</a:t>
          </a:r>
        </a:p>
      </dsp:txBody>
      <dsp:txXfrm>
        <a:off x="106129" y="106129"/>
        <a:ext cx="2238079" cy="19618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625527" y="-2881727"/>
          <a:ext cx="2207860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1" kern="1200" baseline="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800" b="0" i="1" kern="1200" baseline="0" dirty="0">
            <a:solidFill>
              <a:schemeClr val="tx1"/>
            </a:solidFill>
          </a:endParaRPr>
        </a:p>
      </dsp:txBody>
      <dsp:txXfrm rot="-5400000">
        <a:off x="2467817" y="383762"/>
        <a:ext cx="8415502" cy="1992302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7598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Artigos resultantes do Projeto de Pós-Doutorado</a:t>
          </a:r>
        </a:p>
      </dsp:txBody>
      <dsp:txXfrm>
        <a:off x="119616" y="119616"/>
        <a:ext cx="2211105" cy="25205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317321" y="-3746470"/>
          <a:ext cx="82427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43272"/>
        <a:ext cx="8483043" cy="74379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030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Posse na UFJF</a:t>
          </a:r>
        </a:p>
      </dsp:txBody>
      <dsp:txXfrm>
        <a:off x="50297" y="50297"/>
        <a:ext cx="2349743" cy="92974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462685" y="-2678175"/>
          <a:ext cx="253354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440370"/>
        <a:ext cx="8399604" cy="2286190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31669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Vínculos com a UFJF (1998 - Atual)</a:t>
          </a:r>
        </a:p>
      </dsp:txBody>
      <dsp:txXfrm>
        <a:off x="119616" y="119616"/>
        <a:ext cx="2211105" cy="29276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317321" y="-3746470"/>
          <a:ext cx="82427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43272"/>
        <a:ext cx="8483043" cy="74379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0303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Integrantes do Grupo de Óptica</a:t>
          </a:r>
        </a:p>
      </dsp:txBody>
      <dsp:txXfrm>
        <a:off x="50297" y="50297"/>
        <a:ext cx="2349743" cy="9297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77515" y="-3696713"/>
          <a:ext cx="90388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marR="0" lvl="1" indent="0" algn="l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None/>
            <a:tabLst/>
            <a:defRPr/>
          </a:pPr>
          <a:endParaRPr lang="pt-BR" sz="1600" b="0" kern="1200" baseline="-25000" dirty="0">
            <a:solidFill>
              <a:schemeClr val="tx1"/>
            </a:solidFill>
          </a:endParaRPr>
        </a:p>
      </dsp:txBody>
      <dsp:txXfrm rot="-5400000">
        <a:off x="2467817" y="157109"/>
        <a:ext cx="8479157" cy="81563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129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Primeiro resultado experimental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Na UFJF - 1998</a:t>
          </a:r>
        </a:p>
      </dsp:txBody>
      <dsp:txXfrm>
        <a:off x="55155" y="55155"/>
        <a:ext cx="2340027" cy="101954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001496" y="-3351689"/>
          <a:ext cx="145592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253062"/>
        <a:ext cx="8452209" cy="131377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819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Formação do grupo de óptica entre 1999 e 2001</a:t>
          </a:r>
        </a:p>
      </dsp:txBody>
      <dsp:txXfrm>
        <a:off x="88840" y="88840"/>
        <a:ext cx="2272657" cy="164222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001496" y="-3351689"/>
          <a:ext cx="145592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kern="1200" baseline="-25000" dirty="0">
            <a:solidFill>
              <a:schemeClr val="tx1"/>
            </a:solidFill>
          </a:endParaRPr>
        </a:p>
      </dsp:txBody>
      <dsp:txXfrm rot="-5400000">
        <a:off x="2467817" y="253062"/>
        <a:ext cx="8452209" cy="131377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8199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Primeiro projeto de pesquisa aprovado como coordenador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1998</a:t>
          </a:r>
        </a:p>
      </dsp:txBody>
      <dsp:txXfrm>
        <a:off x="88840" y="88840"/>
        <a:ext cx="2272657" cy="1642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35349" y="-3519005"/>
          <a:ext cx="1188216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kern="1200" dirty="0">
            <a:solidFill>
              <a:schemeClr val="tx1"/>
            </a:solidFill>
          </a:endParaRPr>
        </a:p>
      </dsp:txBody>
      <dsp:txXfrm rot="-5400000">
        <a:off x="2467817" y="206531"/>
        <a:ext cx="8465277" cy="107220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4852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Identificação</a:t>
          </a:r>
        </a:p>
      </dsp:txBody>
      <dsp:txXfrm>
        <a:off x="72505" y="72505"/>
        <a:ext cx="2305327" cy="134026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77515" y="-3696713"/>
          <a:ext cx="90388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dirty="0">
              <a:solidFill>
                <a:schemeClr val="tx1"/>
              </a:solidFill>
            </a:rPr>
            <a:t>
</a:t>
          </a: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57109"/>
        <a:ext cx="8479157" cy="81563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129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Ampliação do Laboratório de Óptica em 2003</a:t>
          </a:r>
        </a:p>
      </dsp:txBody>
      <dsp:txXfrm>
        <a:off x="55155" y="55155"/>
        <a:ext cx="2340027" cy="101954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088798" y="-3460816"/>
          <a:ext cx="1281319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dirty="0">
              <a:solidFill>
                <a:schemeClr val="tx1"/>
              </a:solidFill>
            </a:rPr>
            <a:t>
</a:t>
          </a: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8" y="222713"/>
        <a:ext cx="8460732" cy="1156221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6016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Área destinada a minha pesquisa</a:t>
          </a:r>
        </a:p>
      </dsp:txBody>
      <dsp:txXfrm>
        <a:off x="78186" y="78186"/>
        <a:ext cx="2293965" cy="144527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852504" y="-3165449"/>
          <a:ext cx="1753906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baseline="0" dirty="0">
              <a:solidFill>
                <a:schemeClr val="tx1"/>
              </a:solidFill>
            </a:rPr>
            <a:t>
</a:t>
          </a:r>
        </a:p>
      </dsp:txBody>
      <dsp:txXfrm rot="-5400000">
        <a:off x="2467817" y="304857"/>
        <a:ext cx="8437662" cy="158266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192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Primeiro aluno de mestrado – final de 2003</a:t>
          </a:r>
        </a:p>
      </dsp:txBody>
      <dsp:txXfrm>
        <a:off x="107023" y="107023"/>
        <a:ext cx="2236291" cy="197833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333945" y="-3767250"/>
          <a:ext cx="79102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1" kern="1200" baseline="-25000" dirty="0">
            <a:solidFill>
              <a:schemeClr val="tx1"/>
            </a:solidFill>
          </a:endParaRPr>
        </a:p>
      </dsp:txBody>
      <dsp:txXfrm rot="-5400000">
        <a:off x="2467817" y="137493"/>
        <a:ext cx="8484666" cy="713794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9887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Novos laboratórios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 partir de 2004</a:t>
          </a:r>
        </a:p>
      </dsp:txBody>
      <dsp:txXfrm>
        <a:off x="48268" y="48268"/>
        <a:ext cx="2353801" cy="8922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27403" y="-3634073"/>
          <a:ext cx="1004108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i="1" kern="1200" baseline="-25000" dirty="0">
            <a:solidFill>
              <a:schemeClr val="tx1"/>
            </a:solidFill>
          </a:endParaRPr>
        </a:p>
      </dsp:txBody>
      <dsp:txXfrm rot="-5400000">
        <a:off x="2467817" y="174530"/>
        <a:ext cx="8474264" cy="906074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255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Novas escolhas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científicas</a:t>
          </a:r>
        </a:p>
      </dsp:txBody>
      <dsp:txXfrm>
        <a:off x="61271" y="61271"/>
        <a:ext cx="2327795" cy="113259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39409" y="-3524080"/>
          <a:ext cx="1180096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1" kern="1200" dirty="0">
              <a:solidFill>
                <a:schemeClr val="tx1"/>
              </a:solidFill>
            </a:rPr>
            <a:t> </a:t>
          </a:r>
          <a:endParaRPr lang="pt-BR" sz="1800" b="0" i="1" kern="1200" baseline="-25000" dirty="0">
            <a:solidFill>
              <a:schemeClr val="tx1"/>
            </a:solidFill>
          </a:endParaRPr>
        </a:p>
      </dsp:txBody>
      <dsp:txXfrm rot="-5400000">
        <a:off x="2467817" y="205120"/>
        <a:ext cx="8465673" cy="1064880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47512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Artigos resultantes da nova colaboração</a:t>
          </a:r>
        </a:p>
      </dsp:txBody>
      <dsp:txXfrm>
        <a:off x="72009" y="72009"/>
        <a:ext cx="2306319" cy="13311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24071" y="-3629289"/>
          <a:ext cx="1010773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dirty="0">
              <a:solidFill>
                <a:schemeClr val="tx1"/>
              </a:solidFill>
            </a:rPr>
            <a:t>
</a:t>
          </a:r>
          <a:endParaRPr lang="pt-BR" sz="1800" b="1" kern="1200" baseline="-25000" dirty="0">
            <a:solidFill>
              <a:schemeClr val="tx1"/>
            </a:solidFill>
          </a:endParaRPr>
        </a:p>
      </dsp:txBody>
      <dsp:txXfrm rot="-5400000">
        <a:off x="2467817" y="176307"/>
        <a:ext cx="8473939" cy="912089"/>
      </dsp:txXfrm>
    </dsp:sp>
    <dsp:sp modelId="{F685D27E-A0D8-4FB5-9DD5-AD92B5DF25CA}">
      <dsp:nvSpPr>
        <dsp:cNvPr id="0" name=""/>
        <dsp:cNvSpPr/>
      </dsp:nvSpPr>
      <dsp:spPr>
        <a:xfrm>
          <a:off x="0" y="1235"/>
          <a:ext cx="2450337" cy="1263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Segundo projeto de pesquisa aprovado como coordenador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- 2007</a:t>
          </a:r>
        </a:p>
      </dsp:txBody>
      <dsp:txXfrm>
        <a:off x="61677" y="62912"/>
        <a:ext cx="2326983" cy="114011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947970" y="-3284781"/>
          <a:ext cx="1562975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dirty="0">
              <a:solidFill>
                <a:schemeClr val="tx1"/>
              </a:solidFill>
            </a:rPr>
            <a:t>
</a:t>
          </a:r>
          <a:endParaRPr lang="pt-BR" sz="1800" b="0" i="0" kern="1200" baseline="-25000" dirty="0">
            <a:solidFill>
              <a:schemeClr val="tx1"/>
            </a:solidFill>
          </a:endParaRPr>
        </a:p>
      </dsp:txBody>
      <dsp:txXfrm rot="-5400000">
        <a:off x="2467817" y="271670"/>
        <a:ext cx="8446983" cy="1410379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953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Equipamento do MALDI-</a:t>
          </a:r>
          <a:r>
            <a:rPr lang="pt-BR" sz="2000" kern="1200" dirty="0" err="1">
              <a:solidFill>
                <a:schemeClr val="bg1"/>
              </a:solidFill>
            </a:rPr>
            <a:t>ToF</a:t>
          </a:r>
          <a:r>
            <a:rPr lang="pt-BR" sz="2000" kern="1200" dirty="0">
              <a:solidFill>
                <a:schemeClr val="bg1"/>
              </a:solidFill>
            </a:rPr>
            <a:t>-MS e a nova linha de pesquisa - 2008</a:t>
          </a:r>
        </a:p>
      </dsp:txBody>
      <dsp:txXfrm>
        <a:off x="95373" y="95373"/>
        <a:ext cx="2259591" cy="176297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08682" y="-3610671"/>
          <a:ext cx="1041551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1" kern="1200" baseline="-25000" dirty="0">
            <a:solidFill>
              <a:schemeClr val="tx1"/>
            </a:solidFill>
          </a:endParaRPr>
        </a:p>
      </dsp:txBody>
      <dsp:txXfrm rot="-5400000">
        <a:off x="2467817" y="181038"/>
        <a:ext cx="8472437" cy="939863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3019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Artigo resultante do novo projeto</a:t>
          </a:r>
        </a:p>
      </dsp:txBody>
      <dsp:txXfrm>
        <a:off x="63555" y="63555"/>
        <a:ext cx="2323227" cy="117482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05289" y="-3606429"/>
          <a:ext cx="1048337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82219"/>
        <a:ext cx="8472105" cy="945985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3104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referee de artigo científico 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2009</a:t>
          </a:r>
        </a:p>
      </dsp:txBody>
      <dsp:txXfrm>
        <a:off x="63970" y="63970"/>
        <a:ext cx="2322397" cy="1182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68563" y="-3685523"/>
          <a:ext cx="921788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2000" b="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2000" b="0" kern="1200" dirty="0">
            <a:solidFill>
              <a:schemeClr val="tx1"/>
            </a:solidFill>
          </a:endParaRPr>
        </a:p>
      </dsp:txBody>
      <dsp:txXfrm rot="-5400000">
        <a:off x="2467817" y="160221"/>
        <a:ext cx="8478283" cy="831792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152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Busca de uma Pós-Graduação</a:t>
          </a:r>
        </a:p>
      </dsp:txBody>
      <dsp:txXfrm>
        <a:off x="56247" y="56247"/>
        <a:ext cx="2337843" cy="103974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293019" y="-2466092"/>
          <a:ext cx="2872877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pt-BR" sz="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</dsp:txBody>
      <dsp:txXfrm rot="-5400000">
        <a:off x="2467817" y="499352"/>
        <a:ext cx="8383039" cy="2592393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35910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Artigos resultantes da orientação</a:t>
          </a:r>
        </a:p>
      </dsp:txBody>
      <dsp:txXfrm>
        <a:off x="119616" y="119616"/>
        <a:ext cx="2211105" cy="3351865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38145" y="-3522500"/>
          <a:ext cx="118262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205559"/>
        <a:ext cx="8465550" cy="1067162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478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Segundo aluno de mestrado – final de 2009</a:t>
          </a:r>
        </a:p>
      </dsp:txBody>
      <dsp:txXfrm>
        <a:off x="72164" y="72164"/>
        <a:ext cx="2306009" cy="133395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55270" y="-3668906"/>
          <a:ext cx="94837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64843"/>
        <a:ext cx="8476985" cy="855782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1854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Novo espaço para o Laboratório de Óptica - 2014</a:t>
          </a:r>
        </a:p>
      </dsp:txBody>
      <dsp:txXfrm>
        <a:off x="57870" y="57870"/>
        <a:ext cx="2334597" cy="106972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185951" y="-2332257"/>
          <a:ext cx="3087013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</dsp:txBody>
      <dsp:txXfrm rot="-5400000">
        <a:off x="2467817" y="536573"/>
        <a:ext cx="8372585" cy="2785621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3858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Orientação de 11 Iniciação Científica entre 1998 a 2018</a:t>
          </a:r>
        </a:p>
      </dsp:txBody>
      <dsp:txXfrm>
        <a:off x="119616" y="119616"/>
        <a:ext cx="2211105" cy="361953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463646" y="-3929051"/>
          <a:ext cx="53162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1" i="1" kern="1200" dirty="0">
              <a:solidFill>
                <a:schemeClr val="tx1"/>
              </a:solidFill>
            </a:rPr>
            <a:t> </a:t>
          </a: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92730"/>
        <a:ext cx="8497329" cy="479718"/>
      </dsp:txXfrm>
    </dsp:sp>
    <dsp:sp modelId="{F685D27E-A0D8-4FB5-9DD5-AD92B5DF25CA}">
      <dsp:nvSpPr>
        <dsp:cNvPr id="0" name=""/>
        <dsp:cNvSpPr/>
      </dsp:nvSpPr>
      <dsp:spPr>
        <a:xfrm>
          <a:off x="0" y="649"/>
          <a:ext cx="2450337" cy="6645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bg1"/>
              </a:solidFill>
            </a:rPr>
            <a:t>Coorientação</a:t>
          </a:r>
          <a:r>
            <a:rPr lang="pt-BR" sz="2000" kern="1200" dirty="0">
              <a:solidFill>
                <a:schemeClr val="bg1"/>
              </a:solidFill>
            </a:rPr>
            <a:t> de Doutorado - 2015</a:t>
          </a:r>
        </a:p>
      </dsp:txBody>
      <dsp:txXfrm>
        <a:off x="32440" y="33089"/>
        <a:ext cx="2385457" cy="59964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410977" y="-3863539"/>
          <a:ext cx="636961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10715"/>
        <a:ext cx="8492187" cy="574773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7962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Participação em Simpósio - 2018</a:t>
          </a:r>
        </a:p>
      </dsp:txBody>
      <dsp:txXfrm>
        <a:off x="38867" y="38867"/>
        <a:ext cx="2372603" cy="71846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08708" y="-3485704"/>
          <a:ext cx="1241498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kern="1200" baseline="0" dirty="0">
            <a:solidFill>
              <a:schemeClr val="tx1"/>
            </a:solidFill>
          </a:endParaRPr>
        </a:p>
      </dsp:txBody>
      <dsp:txXfrm rot="-5400000">
        <a:off x="2467817" y="215792"/>
        <a:ext cx="8462676" cy="112028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5518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Participação em bancas de Tese de Doutorado de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2008 a 2017</a:t>
          </a:r>
        </a:p>
      </dsp:txBody>
      <dsp:txXfrm>
        <a:off x="75756" y="75756"/>
        <a:ext cx="2298825" cy="140036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62642" y="-3553121"/>
          <a:ext cx="1133630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0" kern="1200" baseline="-25000" dirty="0">
            <a:solidFill>
              <a:schemeClr val="tx1"/>
            </a:solidFill>
          </a:endParaRPr>
        </a:p>
      </dsp:txBody>
      <dsp:txXfrm rot="-5400000">
        <a:off x="2467817" y="197043"/>
        <a:ext cx="8467942" cy="1022952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4170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Cinética Química em SU-8</a:t>
          </a:r>
        </a:p>
      </dsp:txBody>
      <dsp:txXfrm>
        <a:off x="69174" y="69174"/>
        <a:ext cx="2311989" cy="127869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49570" y="-3536781"/>
          <a:ext cx="1159775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201588"/>
        <a:ext cx="8466665" cy="1046543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449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Projeto Método Keller de ensino 2000-2004</a:t>
          </a:r>
        </a:p>
      </dsp:txBody>
      <dsp:txXfrm>
        <a:off x="70769" y="70769"/>
        <a:ext cx="2308799" cy="1308181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878297" y="-3197690"/>
          <a:ext cx="1702320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accent1"/>
            </a:solidFill>
          </a:endParaRPr>
        </a:p>
      </dsp:txBody>
      <dsp:txXfrm rot="-5400000">
        <a:off x="2467817" y="295890"/>
        <a:ext cx="8440181" cy="1536120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1279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Montagem do Laboratório de Física IV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2000-2002</a:t>
          </a:r>
        </a:p>
      </dsp:txBody>
      <dsp:txXfrm>
        <a:off x="103876" y="103876"/>
        <a:ext cx="2242585" cy="1920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55808" y="-3669578"/>
          <a:ext cx="947299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400" b="1" kern="1200" dirty="0">
              <a:solidFill>
                <a:schemeClr val="tx1"/>
              </a:solidFill>
            </a:rPr>
            <a:t>
</a:t>
          </a:r>
          <a:endParaRPr lang="pt-BR" sz="1400" b="0" i="1" kern="1200" baseline="-25000" dirty="0">
            <a:solidFill>
              <a:schemeClr val="tx1"/>
            </a:solidFill>
          </a:endParaRPr>
        </a:p>
      </dsp:txBody>
      <dsp:txXfrm rot="-5400000">
        <a:off x="2467818" y="164655"/>
        <a:ext cx="8477038" cy="854813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184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Orientação e dissertação</a:t>
          </a:r>
        </a:p>
      </dsp:txBody>
      <dsp:txXfrm>
        <a:off x="57804" y="57804"/>
        <a:ext cx="2334729" cy="1068516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46031" y="-3656766"/>
          <a:ext cx="966853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68646"/>
        <a:ext cx="8476083" cy="872457"/>
      </dsp:txXfrm>
    </dsp:sp>
    <dsp:sp modelId="{F685D27E-A0D8-4FB5-9DD5-AD92B5DF25CA}">
      <dsp:nvSpPr>
        <dsp:cNvPr id="0" name=""/>
        <dsp:cNvSpPr/>
      </dsp:nvSpPr>
      <dsp:spPr>
        <a:xfrm>
          <a:off x="0" y="1181"/>
          <a:ext cx="2450337" cy="12085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Participação na criação de novas disciplinas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2003</a:t>
          </a:r>
        </a:p>
      </dsp:txBody>
      <dsp:txXfrm>
        <a:off x="58997" y="60178"/>
        <a:ext cx="2332343" cy="109057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983398" y="-3329066"/>
          <a:ext cx="1492119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accent1"/>
            </a:solidFill>
          </a:endParaRPr>
        </a:p>
      </dsp:txBody>
      <dsp:txXfrm rot="-5400000">
        <a:off x="2467818" y="259353"/>
        <a:ext cx="8450442" cy="1346441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8651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O Laboratório de Física Moderna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2003</a:t>
          </a:r>
        </a:p>
      </dsp:txBody>
      <dsp:txXfrm>
        <a:off x="91049" y="91049"/>
        <a:ext cx="2268239" cy="168305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22892" y="-3628434"/>
          <a:ext cx="1013130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76098"/>
        <a:ext cx="8473824" cy="91421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2664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Grade curricular do curso de Física REUNI - 2008</a:t>
          </a:r>
        </a:p>
      </dsp:txBody>
      <dsp:txXfrm>
        <a:off x="61821" y="61821"/>
        <a:ext cx="2326695" cy="114277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048156" y="-3410014"/>
          <a:ext cx="136260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accent1"/>
            </a:solidFill>
          </a:endParaRPr>
        </a:p>
      </dsp:txBody>
      <dsp:txXfrm rot="-5400000">
        <a:off x="2467817" y="236842"/>
        <a:ext cx="8456764" cy="122956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70325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Apostila de Física Moderna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2008</a:t>
          </a:r>
        </a:p>
      </dsp:txBody>
      <dsp:txXfrm>
        <a:off x="83146" y="83146"/>
        <a:ext cx="2284045" cy="153696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907095" y="-3233687"/>
          <a:ext cx="1644725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accent1"/>
            </a:solidFill>
          </a:endParaRPr>
        </a:p>
      </dsp:txBody>
      <dsp:txXfrm rot="-5400000">
        <a:off x="2467818" y="285879"/>
        <a:ext cx="8442992" cy="1484147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05590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Reestruturação do novo Laboratório de Física 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2009</a:t>
          </a:r>
        </a:p>
      </dsp:txBody>
      <dsp:txXfrm>
        <a:off x="100361" y="100361"/>
        <a:ext cx="2249615" cy="1855185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50381" y="-3537794"/>
          <a:ext cx="1158153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700" b="0" kern="1200" baseline="-25000" dirty="0">
            <a:solidFill>
              <a:schemeClr val="tx1"/>
            </a:solidFill>
          </a:endParaRPr>
        </a:p>
      </dsp:txBody>
      <dsp:txXfrm rot="-5400000">
        <a:off x="2467817" y="201306"/>
        <a:ext cx="8466745" cy="1045081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44769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Tratamento de dados para Laboratório de Física I - 2012</a:t>
          </a:r>
        </a:p>
      </dsp:txBody>
      <dsp:txXfrm>
        <a:off x="70670" y="70670"/>
        <a:ext cx="2308997" cy="130635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233166" y="-2391276"/>
          <a:ext cx="299258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700" b="0" kern="1200" baseline="-25000" dirty="0">
            <a:solidFill>
              <a:schemeClr val="tx1"/>
            </a:solidFill>
          </a:endParaRPr>
        </a:p>
      </dsp:txBody>
      <dsp:txXfrm rot="-5400000">
        <a:off x="2467817" y="520159"/>
        <a:ext cx="8377195" cy="2700410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37407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Participação em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11 bancas de TCC entre 1998 e 2015</a:t>
          </a:r>
        </a:p>
      </dsp:txBody>
      <dsp:txXfrm>
        <a:off x="119616" y="119616"/>
        <a:ext cx="2211105" cy="3501496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77515" y="-3696713"/>
          <a:ext cx="90388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i="1" kern="1200" baseline="-25000" dirty="0">
            <a:solidFill>
              <a:schemeClr val="tx1"/>
            </a:solidFill>
          </a:endParaRPr>
        </a:p>
      </dsp:txBody>
      <dsp:txXfrm rot="-5400000">
        <a:off x="2467817" y="157109"/>
        <a:ext cx="8479157" cy="81563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129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O início do curso 2008</a:t>
          </a:r>
        </a:p>
      </dsp:txBody>
      <dsp:txXfrm>
        <a:off x="55155" y="55155"/>
        <a:ext cx="2340027" cy="101954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884885" y="-3205925"/>
          <a:ext cx="168914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i="1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dirty="0">
              <a:solidFill>
                <a:schemeClr val="tx1"/>
              </a:solidFill>
            </a:rPr>
            <a:t> </a:t>
          </a:r>
          <a:endParaRPr lang="pt-BR" sz="1800" b="0" i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i="1" kern="1200" baseline="0" dirty="0">
            <a:solidFill>
              <a:schemeClr val="tx1"/>
            </a:solidFill>
          </a:endParaRPr>
        </a:p>
      </dsp:txBody>
      <dsp:txXfrm rot="-5400000">
        <a:off x="2467817" y="293600"/>
        <a:ext cx="8440824" cy="1524230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111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Aulas experimentais introdutórias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2008</a:t>
          </a:r>
        </a:p>
      </dsp:txBody>
      <dsp:txXfrm>
        <a:off x="103072" y="103072"/>
        <a:ext cx="2244193" cy="190528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054465" y="-3417899"/>
          <a:ext cx="1349985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i="1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1" i="1" kern="1200" baseline="0" dirty="0">
            <a:solidFill>
              <a:schemeClr val="tx1"/>
            </a:solidFill>
          </a:endParaRPr>
        </a:p>
      </dsp:txBody>
      <dsp:txXfrm rot="-5400000">
        <a:off x="2467818" y="234649"/>
        <a:ext cx="8457380" cy="1218183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6874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Divulgação do curso de Física EAD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2009</a:t>
          </a:r>
        </a:p>
      </dsp:txBody>
      <dsp:txXfrm>
        <a:off x="82376" y="82376"/>
        <a:ext cx="2285585" cy="15227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097865" y="-3472150"/>
          <a:ext cx="126318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1" kern="1200" dirty="0">
              <a:solidFill>
                <a:schemeClr val="tx1"/>
              </a:solidFill>
            </a:rPr>
            <a:t>
</a:t>
          </a:r>
          <a:endParaRPr lang="pt-BR" sz="1800" b="0" kern="1200" baseline="0" dirty="0">
            <a:solidFill>
              <a:schemeClr val="tx1"/>
            </a:solidFill>
          </a:endParaRPr>
        </a:p>
      </dsp:txBody>
      <dsp:txXfrm rot="-5400000">
        <a:off x="2467817" y="219562"/>
        <a:ext cx="8461617" cy="113985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5789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Ingresso no Doutorado</a:t>
          </a:r>
        </a:p>
      </dsp:txBody>
      <dsp:txXfrm>
        <a:off x="77079" y="77079"/>
        <a:ext cx="2296179" cy="1424822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146474" y="-3532199"/>
          <a:ext cx="1165965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0" kern="1200" baseline="-25000" dirty="0">
            <a:solidFill>
              <a:schemeClr val="tx1"/>
            </a:solidFill>
          </a:endParaRPr>
        </a:p>
      </dsp:txBody>
      <dsp:txXfrm rot="-5400000">
        <a:off x="2467816" y="203377"/>
        <a:ext cx="8466363" cy="1052129"/>
      </dsp:txXfrm>
    </dsp:sp>
    <dsp:sp modelId="{F685D27E-A0D8-4FB5-9DD5-AD92B5DF25CA}">
      <dsp:nvSpPr>
        <dsp:cNvPr id="0" name=""/>
        <dsp:cNvSpPr/>
      </dsp:nvSpPr>
      <dsp:spPr>
        <a:xfrm>
          <a:off x="0" y="1424"/>
          <a:ext cx="2450337" cy="14574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Contratação de professores e criação de novas videoaulas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2010-2011</a:t>
          </a:r>
        </a:p>
      </dsp:txBody>
      <dsp:txXfrm>
        <a:off x="71147" y="72571"/>
        <a:ext cx="2308043" cy="1315163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845093" y="-3156185"/>
          <a:ext cx="1768728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0" kern="1200" baseline="-25000" dirty="0">
            <a:solidFill>
              <a:schemeClr val="tx1"/>
            </a:solidFill>
          </a:endParaRPr>
        </a:p>
      </dsp:txBody>
      <dsp:txXfrm rot="-5400000">
        <a:off x="2467817" y="307433"/>
        <a:ext cx="8436939" cy="1596044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210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Reforma curricular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2012</a:t>
          </a:r>
        </a:p>
      </dsp:txBody>
      <dsp:txXfrm>
        <a:off x="107928" y="107928"/>
        <a:ext cx="2234481" cy="199505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312905" y="-3740950"/>
          <a:ext cx="833104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0" kern="1200" baseline="-25000" dirty="0">
            <a:solidFill>
              <a:schemeClr val="tx1"/>
            </a:solidFill>
          </a:endParaRPr>
        </a:p>
      </dsp:txBody>
      <dsp:txXfrm rot="-5400000">
        <a:off x="2467817" y="144807"/>
        <a:ext cx="8482612" cy="75176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0413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Início da Coordenação do curso - 2014</a:t>
          </a:r>
        </a:p>
      </dsp:txBody>
      <dsp:txXfrm>
        <a:off x="50836" y="50836"/>
        <a:ext cx="2348665" cy="939708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419856" y="-3874639"/>
          <a:ext cx="619202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</dsp:txBody>
      <dsp:txXfrm rot="-5400000">
        <a:off x="2467817" y="107627"/>
        <a:ext cx="8493054" cy="558748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7740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Participação em bancas de avaliação</a:t>
          </a:r>
        </a:p>
      </dsp:txBody>
      <dsp:txXfrm>
        <a:off x="37784" y="37784"/>
        <a:ext cx="2374769" cy="698435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866463" y="-3182898"/>
          <a:ext cx="1725988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700" b="0" kern="1200" dirty="0">
              <a:solidFill>
                <a:schemeClr val="tx1"/>
              </a:solidFill>
            </a:rPr>
            <a:t>
</a:t>
          </a:r>
          <a:endParaRPr lang="pt-BR" sz="1700" b="0" kern="1200" baseline="-25000" dirty="0">
            <a:solidFill>
              <a:schemeClr val="tx1"/>
            </a:solidFill>
          </a:endParaRPr>
        </a:p>
      </dsp:txBody>
      <dsp:txXfrm rot="-5400000">
        <a:off x="2467817" y="300004"/>
        <a:ext cx="8439025" cy="155747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1574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Membro de comissões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2000 - 2007</a:t>
          </a:r>
        </a:p>
      </dsp:txBody>
      <dsp:txXfrm>
        <a:off x="105320" y="105320"/>
        <a:ext cx="2239697" cy="1946845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349008" y="-3785614"/>
          <a:ext cx="760897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6" y="132722"/>
        <a:ext cx="8486137" cy="686609"/>
      </dsp:txXfrm>
    </dsp:sp>
    <dsp:sp modelId="{F685D27E-A0D8-4FB5-9DD5-AD92B5DF25CA}">
      <dsp:nvSpPr>
        <dsp:cNvPr id="0" name=""/>
        <dsp:cNvSpPr/>
      </dsp:nvSpPr>
      <dsp:spPr>
        <a:xfrm>
          <a:off x="0" y="929"/>
          <a:ext cx="2450337" cy="9511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Vice coordenador do curso de Física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2001 - 2004</a:t>
          </a:r>
        </a:p>
      </dsp:txBody>
      <dsp:txXfrm>
        <a:off x="46430" y="47359"/>
        <a:ext cx="2357477" cy="858262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350163" y="-3787059"/>
          <a:ext cx="758588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7" y="132318"/>
        <a:ext cx="8486250" cy="684526"/>
      </dsp:txXfrm>
    </dsp:sp>
    <dsp:sp modelId="{F685D27E-A0D8-4FB5-9DD5-AD92B5DF25CA}">
      <dsp:nvSpPr>
        <dsp:cNvPr id="0" name=""/>
        <dsp:cNvSpPr/>
      </dsp:nvSpPr>
      <dsp:spPr>
        <a:xfrm>
          <a:off x="0" y="926"/>
          <a:ext cx="2450337" cy="9482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Coordenador de bancas de provas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2009 - 2012</a:t>
          </a:r>
        </a:p>
      </dsp:txBody>
      <dsp:txXfrm>
        <a:off x="46289" y="47215"/>
        <a:ext cx="2357759" cy="855657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846504" y="-3157948"/>
          <a:ext cx="1765907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</dsp:txBody>
      <dsp:txXfrm rot="-5400000">
        <a:off x="2467817" y="306943"/>
        <a:ext cx="8437077" cy="1593499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22073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Coordenador do curso de Licenciatura em Física EAD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2014 - Atual</a:t>
          </a:r>
        </a:p>
      </dsp:txBody>
      <dsp:txXfrm>
        <a:off x="107756" y="107756"/>
        <a:ext cx="2234825" cy="1991872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496027" y="-2719853"/>
          <a:ext cx="2466860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-2500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kern="1200" baseline="0" dirty="0">
            <a:solidFill>
              <a:schemeClr val="tx1"/>
            </a:solidFill>
          </a:endParaRPr>
        </a:p>
      </dsp:txBody>
      <dsp:txXfrm rot="-5400000">
        <a:off x="2467817" y="428779"/>
        <a:ext cx="8402859" cy="2226016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30835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Dificuldades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com a Coordenação EAD</a:t>
          </a:r>
        </a:p>
      </dsp:txBody>
      <dsp:txXfrm>
        <a:off x="119616" y="119616"/>
        <a:ext cx="2211105" cy="28443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062723" y="-3428222"/>
          <a:ext cx="1333469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1" kern="1200" dirty="0">
              <a:solidFill>
                <a:schemeClr val="tx1"/>
              </a:solidFill>
            </a:rPr>
            <a:t>
</a:t>
          </a:r>
          <a:endParaRPr lang="pt-BR" sz="1800" b="0" i="1" kern="1200" baseline="-25000" dirty="0">
            <a:solidFill>
              <a:schemeClr val="tx1"/>
            </a:solidFill>
          </a:endParaRPr>
        </a:p>
      </dsp:txBody>
      <dsp:txXfrm rot="-5400000">
        <a:off x="2467818" y="231778"/>
        <a:ext cx="8458186" cy="1203279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6668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Primeira pesquisa</a:t>
          </a:r>
        </a:p>
      </dsp:txBody>
      <dsp:txXfrm>
        <a:off x="81368" y="81368"/>
        <a:ext cx="2287601" cy="1504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208610" y="-3610581"/>
          <a:ext cx="1041695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pt-BR" sz="1800" b="0" kern="1200" dirty="0">
              <a:solidFill>
                <a:schemeClr val="tx1"/>
              </a:solidFill>
            </a:rPr>
            <a:t>
</a:t>
          </a:r>
          <a:endParaRPr lang="pt-BR" sz="1800" b="0" kern="1200" baseline="-25000" dirty="0">
            <a:solidFill>
              <a:schemeClr val="tx1"/>
            </a:solidFill>
          </a:endParaRPr>
        </a:p>
      </dsp:txBody>
      <dsp:txXfrm rot="-5400000">
        <a:off x="2467818" y="181062"/>
        <a:ext cx="8472430" cy="939993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13021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Professor na UNIMEP</a:t>
          </a:r>
        </a:p>
      </dsp:txBody>
      <dsp:txXfrm>
        <a:off x="63564" y="63564"/>
        <a:ext cx="2323209" cy="11749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6345662" y="-3781896"/>
          <a:ext cx="767591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1" kern="1200" baseline="-25000" dirty="0">
            <a:solidFill>
              <a:schemeClr val="tx1"/>
            </a:solidFill>
          </a:endParaRPr>
        </a:p>
      </dsp:txBody>
      <dsp:txXfrm rot="-5400000">
        <a:off x="2467818" y="133419"/>
        <a:ext cx="8485810" cy="692649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9594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O trabalho com a sala limpa</a:t>
          </a:r>
        </a:p>
      </dsp:txBody>
      <dsp:txXfrm>
        <a:off x="46838" y="46838"/>
        <a:ext cx="2356661" cy="8658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893B2-7685-48F0-B88D-52ECD067FEAE}">
      <dsp:nvSpPr>
        <dsp:cNvPr id="0" name=""/>
        <dsp:cNvSpPr/>
      </dsp:nvSpPr>
      <dsp:spPr>
        <a:xfrm rot="5400000">
          <a:off x="5456799" y="-2692551"/>
          <a:ext cx="2580271" cy="852328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1" kern="1200" baseline="0" dirty="0">
            <a:solidFill>
              <a:schemeClr val="tx1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000" b="0" i="1" kern="1200" baseline="0" dirty="0">
            <a:solidFill>
              <a:schemeClr val="tx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endParaRPr lang="pt-BR" sz="1800" b="0" i="1" kern="1200" baseline="0" dirty="0">
            <a:solidFill>
              <a:schemeClr val="tx1"/>
            </a:solidFill>
          </a:endParaRPr>
        </a:p>
      </dsp:txBody>
      <dsp:txXfrm rot="-5400000">
        <a:off x="2485294" y="404912"/>
        <a:ext cx="8397323" cy="2328355"/>
      </dsp:txXfrm>
    </dsp:sp>
    <dsp:sp modelId="{F685D27E-A0D8-4FB5-9DD5-AD92B5DF25CA}">
      <dsp:nvSpPr>
        <dsp:cNvPr id="0" name=""/>
        <dsp:cNvSpPr/>
      </dsp:nvSpPr>
      <dsp:spPr>
        <a:xfrm>
          <a:off x="0" y="0"/>
          <a:ext cx="2450337" cy="32253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</a:rPr>
            <a:t>Resultados obtidos para a Tese de Doutorado</a:t>
          </a:r>
        </a:p>
      </dsp:txBody>
      <dsp:txXfrm>
        <a:off x="119616" y="119616"/>
        <a:ext cx="2211105" cy="2986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65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8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24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168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553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356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18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84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038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02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002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76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675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62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06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39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9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094B9-76E3-4321-AC25-E2C51A041FDF}" type="datetimeFigureOut">
              <a:rPr lang="pt-BR" smtClean="0"/>
              <a:t>13/06/2018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174E-500A-4C71-8009-2436F3BDB7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95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2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18" Type="http://schemas.openxmlformats.org/officeDocument/2006/relationships/diagramLayout" Target="../diagrams/layout26.xml"/><Relationship Id="rId3" Type="http://schemas.openxmlformats.org/officeDocument/2006/relationships/diagramLayout" Target="../diagrams/layout23.xml"/><Relationship Id="rId21" Type="http://schemas.microsoft.com/office/2007/relationships/diagramDrawing" Target="../diagrams/drawing26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17" Type="http://schemas.openxmlformats.org/officeDocument/2006/relationships/diagramData" Target="../diagrams/data26.xml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20" Type="http://schemas.openxmlformats.org/officeDocument/2006/relationships/diagramColors" Target="../diagrams/colors2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19" Type="http://schemas.openxmlformats.org/officeDocument/2006/relationships/diagramQuickStyle" Target="../diagrams/quickStyle26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32.xml"/><Relationship Id="rId7" Type="http://schemas.openxmlformats.org/officeDocument/2006/relationships/image" Target="../media/image15.jp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Relationship Id="rId9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13" Type="http://schemas.openxmlformats.org/officeDocument/2006/relationships/diagramLayout" Target="../diagrams/layout35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12" Type="http://schemas.openxmlformats.org/officeDocument/2006/relationships/diagramData" Target="../diagrams/data35.xml"/><Relationship Id="rId2" Type="http://schemas.openxmlformats.org/officeDocument/2006/relationships/diagramData" Target="../diagrams/data33.xml"/><Relationship Id="rId16" Type="http://schemas.microsoft.com/office/2007/relationships/diagramDrawing" Target="../diagrams/drawing3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5" Type="http://schemas.openxmlformats.org/officeDocument/2006/relationships/diagramColors" Target="../diagrams/colors35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Relationship Id="rId14" Type="http://schemas.openxmlformats.org/officeDocument/2006/relationships/diagramQuickStyle" Target="../diagrams/quickStyle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37.xml"/><Relationship Id="rId7" Type="http://schemas.openxmlformats.org/officeDocument/2006/relationships/image" Target="../media/image18.jp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10" Type="http://schemas.openxmlformats.org/officeDocument/2006/relationships/image" Target="../media/image21.jpg"/><Relationship Id="rId4" Type="http://schemas.openxmlformats.org/officeDocument/2006/relationships/diagramQuickStyle" Target="../diagrams/quickStyle37.xml"/><Relationship Id="rId9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13" Type="http://schemas.openxmlformats.org/officeDocument/2006/relationships/diagramLayout" Target="../diagrams/layout40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12" Type="http://schemas.openxmlformats.org/officeDocument/2006/relationships/diagramData" Target="../diagrams/data40.xml"/><Relationship Id="rId2" Type="http://schemas.openxmlformats.org/officeDocument/2006/relationships/diagramData" Target="../diagrams/data38.xml"/><Relationship Id="rId16" Type="http://schemas.microsoft.com/office/2007/relationships/diagramDrawing" Target="../diagrams/drawing4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5" Type="http://schemas.openxmlformats.org/officeDocument/2006/relationships/diagramColors" Target="../diagrams/colors40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Relationship Id="rId14" Type="http://schemas.openxmlformats.org/officeDocument/2006/relationships/diagramQuickStyle" Target="../diagrams/quickStyle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diagramLayout" Target="../diagrams/layout41.xml"/><Relationship Id="rId7" Type="http://schemas.openxmlformats.org/officeDocument/2006/relationships/image" Target="../media/image22.jp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Relationship Id="rId9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13" Type="http://schemas.openxmlformats.org/officeDocument/2006/relationships/diagramLayout" Target="../diagrams/layout44.xml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12" Type="http://schemas.openxmlformats.org/officeDocument/2006/relationships/diagramData" Target="../diagrams/data44.xml"/><Relationship Id="rId2" Type="http://schemas.openxmlformats.org/officeDocument/2006/relationships/diagramData" Target="../diagrams/data42.xml"/><Relationship Id="rId16" Type="http://schemas.microsoft.com/office/2007/relationships/diagramDrawing" Target="../diagrams/drawing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5" Type="http://schemas.openxmlformats.org/officeDocument/2006/relationships/diagramColors" Target="../diagrams/colors44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Relationship Id="rId14" Type="http://schemas.openxmlformats.org/officeDocument/2006/relationships/diagramQuickStyle" Target="../diagrams/quickStyle4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6.xml"/><Relationship Id="rId3" Type="http://schemas.openxmlformats.org/officeDocument/2006/relationships/diagramLayout" Target="../diagrams/layout45.xml"/><Relationship Id="rId7" Type="http://schemas.openxmlformats.org/officeDocument/2006/relationships/diagramData" Target="../diagrams/data46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11" Type="http://schemas.microsoft.com/office/2007/relationships/diagramDrawing" Target="../diagrams/drawing46.xml"/><Relationship Id="rId5" Type="http://schemas.openxmlformats.org/officeDocument/2006/relationships/diagramColors" Target="../diagrams/colors45.xml"/><Relationship Id="rId10" Type="http://schemas.openxmlformats.org/officeDocument/2006/relationships/diagramColors" Target="../diagrams/colors46.xml"/><Relationship Id="rId4" Type="http://schemas.openxmlformats.org/officeDocument/2006/relationships/diagramQuickStyle" Target="../diagrams/quickStyle45.xml"/><Relationship Id="rId9" Type="http://schemas.openxmlformats.org/officeDocument/2006/relationships/diagramQuickStyle" Target="../diagrams/quickStyle4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8.xml"/><Relationship Id="rId13" Type="http://schemas.openxmlformats.org/officeDocument/2006/relationships/diagramLayout" Target="../diagrams/layout49.xml"/><Relationship Id="rId3" Type="http://schemas.openxmlformats.org/officeDocument/2006/relationships/diagramLayout" Target="../diagrams/layout47.xml"/><Relationship Id="rId7" Type="http://schemas.openxmlformats.org/officeDocument/2006/relationships/diagramData" Target="../diagrams/data48.xml"/><Relationship Id="rId12" Type="http://schemas.openxmlformats.org/officeDocument/2006/relationships/diagramData" Target="../diagrams/data49.xml"/><Relationship Id="rId17" Type="http://schemas.openxmlformats.org/officeDocument/2006/relationships/hyperlink" Target="https://www.youtube.com/watch?v=NAr-YNbAVBA&amp;feature=youtu.be" TargetMode="External"/><Relationship Id="rId2" Type="http://schemas.openxmlformats.org/officeDocument/2006/relationships/diagramData" Target="../diagrams/data47.xml"/><Relationship Id="rId16" Type="http://schemas.microsoft.com/office/2007/relationships/diagramDrawing" Target="../diagrams/drawing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11" Type="http://schemas.microsoft.com/office/2007/relationships/diagramDrawing" Target="../diagrams/drawing48.xml"/><Relationship Id="rId5" Type="http://schemas.openxmlformats.org/officeDocument/2006/relationships/diagramColors" Target="../diagrams/colors47.xml"/><Relationship Id="rId15" Type="http://schemas.openxmlformats.org/officeDocument/2006/relationships/diagramColors" Target="../diagrams/colors49.xml"/><Relationship Id="rId10" Type="http://schemas.openxmlformats.org/officeDocument/2006/relationships/diagramColors" Target="../diagrams/colors48.xml"/><Relationship Id="rId4" Type="http://schemas.openxmlformats.org/officeDocument/2006/relationships/diagramQuickStyle" Target="../diagrams/quickStyle47.xml"/><Relationship Id="rId9" Type="http://schemas.openxmlformats.org/officeDocument/2006/relationships/diagramQuickStyle" Target="../diagrams/quickStyle48.xml"/><Relationship Id="rId14" Type="http://schemas.openxmlformats.org/officeDocument/2006/relationships/diagramQuickStyle" Target="../diagrams/quickStyle4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1.xml"/><Relationship Id="rId13" Type="http://schemas.openxmlformats.org/officeDocument/2006/relationships/diagramLayout" Target="../diagrams/layout52.xml"/><Relationship Id="rId3" Type="http://schemas.openxmlformats.org/officeDocument/2006/relationships/diagramLayout" Target="../diagrams/layout50.xml"/><Relationship Id="rId7" Type="http://schemas.openxmlformats.org/officeDocument/2006/relationships/diagramData" Target="../diagrams/data51.xml"/><Relationship Id="rId12" Type="http://schemas.openxmlformats.org/officeDocument/2006/relationships/diagramData" Target="../diagrams/data52.xml"/><Relationship Id="rId2" Type="http://schemas.openxmlformats.org/officeDocument/2006/relationships/diagramData" Target="../diagrams/data50.xml"/><Relationship Id="rId16" Type="http://schemas.microsoft.com/office/2007/relationships/diagramDrawing" Target="../diagrams/drawing5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0.xml"/><Relationship Id="rId11" Type="http://schemas.microsoft.com/office/2007/relationships/diagramDrawing" Target="../diagrams/drawing51.xml"/><Relationship Id="rId5" Type="http://schemas.openxmlformats.org/officeDocument/2006/relationships/diagramColors" Target="../diagrams/colors50.xml"/><Relationship Id="rId15" Type="http://schemas.openxmlformats.org/officeDocument/2006/relationships/diagramColors" Target="../diagrams/colors52.xml"/><Relationship Id="rId10" Type="http://schemas.openxmlformats.org/officeDocument/2006/relationships/diagramColors" Target="../diagrams/colors51.xml"/><Relationship Id="rId4" Type="http://schemas.openxmlformats.org/officeDocument/2006/relationships/diagramQuickStyle" Target="../diagrams/quickStyle50.xml"/><Relationship Id="rId9" Type="http://schemas.openxmlformats.org/officeDocument/2006/relationships/diagramQuickStyle" Target="../diagrams/quickStyle51.xml"/><Relationship Id="rId14" Type="http://schemas.openxmlformats.org/officeDocument/2006/relationships/diagramQuickStyle" Target="../diagrams/quickStyle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13" Type="http://schemas.openxmlformats.org/officeDocument/2006/relationships/diagramLayout" Target="../diagrams/layout55.xml"/><Relationship Id="rId18" Type="http://schemas.openxmlformats.org/officeDocument/2006/relationships/diagramLayout" Target="../diagrams/layout56.xml"/><Relationship Id="rId3" Type="http://schemas.openxmlformats.org/officeDocument/2006/relationships/diagramLayout" Target="../diagrams/layout53.xml"/><Relationship Id="rId21" Type="http://schemas.microsoft.com/office/2007/relationships/diagramDrawing" Target="../diagrams/drawing56.xml"/><Relationship Id="rId7" Type="http://schemas.openxmlformats.org/officeDocument/2006/relationships/diagramData" Target="../diagrams/data54.xml"/><Relationship Id="rId12" Type="http://schemas.openxmlformats.org/officeDocument/2006/relationships/diagramData" Target="../diagrams/data55.xml"/><Relationship Id="rId17" Type="http://schemas.openxmlformats.org/officeDocument/2006/relationships/diagramData" Target="../diagrams/data56.xml"/><Relationship Id="rId2" Type="http://schemas.openxmlformats.org/officeDocument/2006/relationships/diagramData" Target="../diagrams/data53.xml"/><Relationship Id="rId16" Type="http://schemas.microsoft.com/office/2007/relationships/diagramDrawing" Target="../diagrams/drawing55.xml"/><Relationship Id="rId20" Type="http://schemas.openxmlformats.org/officeDocument/2006/relationships/diagramColors" Target="../diagrams/colors5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5" Type="http://schemas.openxmlformats.org/officeDocument/2006/relationships/diagramColors" Target="../diagrams/colors55.xml"/><Relationship Id="rId10" Type="http://schemas.openxmlformats.org/officeDocument/2006/relationships/diagramColors" Target="../diagrams/colors54.xml"/><Relationship Id="rId19" Type="http://schemas.openxmlformats.org/officeDocument/2006/relationships/diagramQuickStyle" Target="../diagrams/quickStyle56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Relationship Id="rId14" Type="http://schemas.openxmlformats.org/officeDocument/2006/relationships/diagramQuickStyle" Target="../diagrams/quickStyle5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8.xml"/><Relationship Id="rId3" Type="http://schemas.openxmlformats.org/officeDocument/2006/relationships/diagramLayout" Target="../diagrams/layout57.xml"/><Relationship Id="rId7" Type="http://schemas.openxmlformats.org/officeDocument/2006/relationships/diagramData" Target="../diagrams/data58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7.xml"/><Relationship Id="rId11" Type="http://schemas.microsoft.com/office/2007/relationships/diagramDrawing" Target="../diagrams/drawing58.xml"/><Relationship Id="rId5" Type="http://schemas.openxmlformats.org/officeDocument/2006/relationships/diagramColors" Target="../diagrams/colors57.xml"/><Relationship Id="rId10" Type="http://schemas.openxmlformats.org/officeDocument/2006/relationships/diagramColors" Target="../diagrams/colors58.xml"/><Relationship Id="rId4" Type="http://schemas.openxmlformats.org/officeDocument/2006/relationships/diagramQuickStyle" Target="../diagrams/quickStyle57.xml"/><Relationship Id="rId9" Type="http://schemas.openxmlformats.org/officeDocument/2006/relationships/diagramQuickStyle" Target="../diagrams/quickStyle5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3.jpg"/><Relationship Id="rId5" Type="http://schemas.openxmlformats.org/officeDocument/2006/relationships/image" Target="../media/image28.png"/><Relationship Id="rId10" Type="http://schemas.openxmlformats.org/officeDocument/2006/relationships/image" Target="../media/image32.gif"/><Relationship Id="rId4" Type="http://schemas.openxmlformats.org/officeDocument/2006/relationships/image" Target="../media/image27.GIF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B31BB2-3CFD-49C9-9300-34B1427A9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6356" y="953552"/>
            <a:ext cx="8275320" cy="107219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Memorial Descritivo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0E9E02-3BE4-47CB-8EC5-1D997BE79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0590" y="2724530"/>
            <a:ext cx="2750820" cy="406597"/>
          </a:xfrm>
        </p:spPr>
        <p:txBody>
          <a:bodyPr/>
          <a:lstStyle/>
          <a:p>
            <a:r>
              <a:rPr lang="pt-BR" dirty="0"/>
              <a:t>Prof. Carlos R A Lima</a:t>
            </a: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055761DF-ADBD-40B4-A659-1B3E4B6E2F4B}"/>
              </a:ext>
            </a:extLst>
          </p:cNvPr>
          <p:cNvSpPr txBox="1">
            <a:spLocks/>
          </p:cNvSpPr>
          <p:nvPr/>
        </p:nvSpPr>
        <p:spPr>
          <a:xfrm>
            <a:off x="3347085" y="2048630"/>
            <a:ext cx="5497830" cy="5737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dirty="0">
                <a:solidFill>
                  <a:srgbClr val="F90113"/>
                </a:solidFill>
              </a:rPr>
              <a:t>Ensino, Pesquisa e Gestão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68870F4-6F03-4500-B85A-8EB8E33E52F2}"/>
              </a:ext>
            </a:extLst>
          </p:cNvPr>
          <p:cNvSpPr txBox="1">
            <a:spLocks/>
          </p:cNvSpPr>
          <p:nvPr/>
        </p:nvSpPr>
        <p:spPr>
          <a:xfrm>
            <a:off x="3749040" y="4773234"/>
            <a:ext cx="4693920" cy="768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"/>
              </a:lnSpc>
            </a:pPr>
            <a:r>
              <a:rPr lang="pt-BR" sz="1600" dirty="0"/>
              <a:t>Universidade Federal de Juiz de Fora – UFJF</a:t>
            </a:r>
          </a:p>
          <a:p>
            <a:pPr>
              <a:lnSpc>
                <a:spcPts val="700"/>
              </a:lnSpc>
            </a:pPr>
            <a:r>
              <a:rPr lang="pt-BR" sz="1600" dirty="0"/>
              <a:t>Instituto de Ciências Exatas – ICE</a:t>
            </a:r>
          </a:p>
          <a:p>
            <a:pPr>
              <a:lnSpc>
                <a:spcPts val="700"/>
              </a:lnSpc>
            </a:pPr>
            <a:r>
              <a:rPr lang="pt-BR" sz="1600" dirty="0"/>
              <a:t>Departamento de Física – DF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58A090E-22F0-448F-9712-64C14B5AB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35" y="3499644"/>
            <a:ext cx="1474069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72ED97B8-48E1-4E3B-B91D-077DC8D2685E}"/>
              </a:ext>
            </a:extLst>
          </p:cNvPr>
          <p:cNvSpPr txBox="1">
            <a:spLocks/>
          </p:cNvSpPr>
          <p:nvPr/>
        </p:nvSpPr>
        <p:spPr>
          <a:xfrm>
            <a:off x="9813729" y="6415896"/>
            <a:ext cx="2349038" cy="345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rgbClr val="FF0000"/>
                </a:solidFill>
              </a:rPr>
              <a:t>14 de junho de 2018</a:t>
            </a:r>
          </a:p>
        </p:txBody>
      </p:sp>
    </p:spTree>
    <p:extLst>
      <p:ext uri="{BB962C8B-B14F-4D97-AF65-F5344CB8AC3E}">
        <p14:creationId xmlns:p14="http://schemas.microsoft.com/office/powerpoint/2010/main" val="8787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9EF1FBEE-5BB4-4B6D-A1A8-E7C2E8449F2C}"/>
              </a:ext>
            </a:extLst>
          </p:cNvPr>
          <p:cNvSpPr txBox="1">
            <a:spLocks/>
          </p:cNvSpPr>
          <p:nvPr/>
        </p:nvSpPr>
        <p:spPr>
          <a:xfrm>
            <a:off x="2305050" y="1457642"/>
            <a:ext cx="7307580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rgbClr val="FF0000"/>
                </a:solidFill>
              </a:rPr>
              <a:t>Atividades na </a:t>
            </a:r>
            <a:r>
              <a:rPr lang="pt-BR" sz="6000" dirty="0" err="1">
                <a:solidFill>
                  <a:srgbClr val="FF0000"/>
                </a:solidFill>
              </a:rPr>
              <a:t>ufjf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173B013-98A7-4DFA-9D53-6D9C4E0BCAF1}"/>
              </a:ext>
            </a:extLst>
          </p:cNvPr>
          <p:cNvSpPr txBox="1">
            <a:spLocks/>
          </p:cNvSpPr>
          <p:nvPr/>
        </p:nvSpPr>
        <p:spPr>
          <a:xfrm>
            <a:off x="3265170" y="2892901"/>
            <a:ext cx="5387340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dirty="0">
                <a:solidFill>
                  <a:srgbClr val="02AA12"/>
                </a:solidFill>
              </a:rPr>
              <a:t>Pesquisa</a:t>
            </a:r>
          </a:p>
        </p:txBody>
      </p:sp>
    </p:spTree>
    <p:extLst>
      <p:ext uri="{BB962C8B-B14F-4D97-AF65-F5344CB8AC3E}">
        <p14:creationId xmlns:p14="http://schemas.microsoft.com/office/powerpoint/2010/main" val="29600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F1AC4-3EEF-40F1-BDF3-3925C92A119F}"/>
              </a:ext>
            </a:extLst>
          </p:cNvPr>
          <p:cNvSpPr txBox="1">
            <a:spLocks/>
          </p:cNvSpPr>
          <p:nvPr/>
        </p:nvSpPr>
        <p:spPr>
          <a:xfrm>
            <a:off x="5608320" y="622745"/>
            <a:ext cx="5519529" cy="861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Posse e Vínculos 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com a UFJF (1998 - Atual)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FF8878DC-A4A5-4580-8066-434AAFE8A6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289816"/>
              </p:ext>
            </p:extLst>
          </p:nvPr>
        </p:nvGraphicFramePr>
        <p:xfrm>
          <a:off x="591711" y="1761122"/>
          <a:ext cx="11008578" cy="103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4FD15AF-B9D4-4EE3-B452-BF7669FED7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171851"/>
              </p:ext>
            </p:extLst>
          </p:nvPr>
        </p:nvGraphicFramePr>
        <p:xfrm>
          <a:off x="591711" y="3068324"/>
          <a:ext cx="11008578" cy="3166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FD6A308-B0A4-4CBB-8C2E-DE7625ED4D88}"/>
              </a:ext>
            </a:extLst>
          </p:cNvPr>
          <p:cNvSpPr/>
          <p:nvPr/>
        </p:nvSpPr>
        <p:spPr>
          <a:xfrm>
            <a:off x="3070091" y="2091626"/>
            <a:ext cx="7796501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02 de fevereiro de 1998 - </a:t>
            </a:r>
            <a:r>
              <a:rPr lang="pt-BR" dirty="0"/>
              <a:t>Data de posse como professor adjunto I na UFJF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7A0A8F3-AE0D-44C0-BA34-8B300098BCFC}"/>
              </a:ext>
            </a:extLst>
          </p:cNvPr>
          <p:cNvSpPr/>
          <p:nvPr/>
        </p:nvSpPr>
        <p:spPr>
          <a:xfrm>
            <a:off x="4740398" y="3497627"/>
            <a:ext cx="44558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1998 - 2000: </a:t>
            </a:r>
            <a:r>
              <a:rPr lang="pt-BR" dirty="0"/>
              <a:t>Professor Adjunto I</a:t>
            </a:r>
            <a:r>
              <a:rPr lang="pt-BR" b="1" dirty="0"/>
              <a:t>
2000 - 2002: </a:t>
            </a:r>
            <a:r>
              <a:rPr lang="pt-BR" dirty="0"/>
              <a:t>Professor Adjunto II</a:t>
            </a:r>
            <a:r>
              <a:rPr lang="pt-BR" b="1" dirty="0"/>
              <a:t>
2002 - 2004: </a:t>
            </a:r>
            <a:r>
              <a:rPr lang="pt-BR" dirty="0"/>
              <a:t>Professor Adjunto III</a:t>
            </a:r>
            <a:r>
              <a:rPr lang="pt-BR" b="1" dirty="0"/>
              <a:t>
2004 - 2006: </a:t>
            </a:r>
            <a:r>
              <a:rPr lang="pt-BR" dirty="0"/>
              <a:t>Professor Adjunto IV</a:t>
            </a:r>
            <a:r>
              <a:rPr lang="pt-BR" b="1" dirty="0"/>
              <a:t>
2006 - 2008: </a:t>
            </a:r>
            <a:r>
              <a:rPr lang="pt-BR" dirty="0"/>
              <a:t>Professor Associado I</a:t>
            </a:r>
            <a:r>
              <a:rPr lang="pt-BR" b="1" dirty="0"/>
              <a:t>
2008 - 2010: </a:t>
            </a:r>
            <a:r>
              <a:rPr lang="pt-BR" dirty="0"/>
              <a:t>Professor Associado II</a:t>
            </a:r>
            <a:r>
              <a:rPr lang="pt-BR" b="1" dirty="0"/>
              <a:t>
2010 - 2012: </a:t>
            </a:r>
            <a:r>
              <a:rPr lang="pt-BR" dirty="0"/>
              <a:t>Professor Associado III</a:t>
            </a:r>
            <a:r>
              <a:rPr lang="pt-BR" b="1" dirty="0"/>
              <a:t>
2012 - Atual: </a:t>
            </a:r>
            <a:r>
              <a:rPr lang="pt-BR" dirty="0"/>
              <a:t>Professor Associado IV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450784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A7783-2E64-4C87-B988-9E8922A21B25}"/>
              </a:ext>
            </a:extLst>
          </p:cNvPr>
          <p:cNvSpPr txBox="1">
            <a:spLocks/>
          </p:cNvSpPr>
          <p:nvPr/>
        </p:nvSpPr>
        <p:spPr>
          <a:xfrm>
            <a:off x="6604001" y="320041"/>
            <a:ext cx="4853028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novo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grupo de pesquisa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8C6617C-2623-44E3-87E6-C7E895602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6775296"/>
              </p:ext>
            </p:extLst>
          </p:nvPr>
        </p:nvGraphicFramePr>
        <p:xfrm>
          <a:off x="586948" y="1539458"/>
          <a:ext cx="11008578" cy="1030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949453BF-B347-40EA-A113-B2BD55A41998}"/>
              </a:ext>
            </a:extLst>
          </p:cNvPr>
          <p:cNvSpPr/>
          <p:nvPr/>
        </p:nvSpPr>
        <p:spPr>
          <a:xfrm>
            <a:off x="582185" y="2669313"/>
            <a:ext cx="11013341" cy="421365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Laboratório de óptica no início, instalado numa área de 30 m </a:t>
            </a:r>
            <a:r>
              <a:rPr lang="pt-BR" baseline="30000" dirty="0"/>
              <a:t>2</a:t>
            </a:r>
          </a:p>
        </p:txBody>
      </p:sp>
      <p:sp>
        <p:nvSpPr>
          <p:cNvPr id="5" name="Retângulo: Cantos Superiores Arredondados 6">
            <a:extLst>
              <a:ext uri="{FF2B5EF4-FFF2-40B4-BE49-F238E27FC236}">
                <a16:creationId xmlns:a16="http://schemas.microsoft.com/office/drawing/2014/main" id="{EF0D652B-3A25-43DA-AE31-7EC2901B2F94}"/>
              </a:ext>
            </a:extLst>
          </p:cNvPr>
          <p:cNvSpPr/>
          <p:nvPr/>
        </p:nvSpPr>
        <p:spPr>
          <a:xfrm flipV="1">
            <a:off x="582186" y="3090679"/>
            <a:ext cx="11013340" cy="3581182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06C9D97-F8D7-418B-94F7-983016FFFB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497" y="3218704"/>
            <a:ext cx="5196455" cy="331925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8DD027A-700D-493C-ADC9-6ED65DD2D983}"/>
              </a:ext>
            </a:extLst>
          </p:cNvPr>
          <p:cNvSpPr/>
          <p:nvPr/>
        </p:nvSpPr>
        <p:spPr>
          <a:xfrm>
            <a:off x="3163708" y="1866762"/>
            <a:ext cx="7796501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Formado por mim e pelo Prof. José Paulo Rodrigues Furtado de Mendonça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36791575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297567-9D68-41A0-BA95-DA4CD6B60BD2}"/>
              </a:ext>
            </a:extLst>
          </p:cNvPr>
          <p:cNvSpPr txBox="1">
            <a:spLocks/>
          </p:cNvSpPr>
          <p:nvPr/>
        </p:nvSpPr>
        <p:spPr>
          <a:xfrm>
            <a:off x="5394960" y="182880"/>
            <a:ext cx="5519529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Holografia com sementes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2A66293-335E-4759-A67D-71598263C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555046"/>
              </p:ext>
            </p:extLst>
          </p:nvPr>
        </p:nvGraphicFramePr>
        <p:xfrm>
          <a:off x="594092" y="1509982"/>
          <a:ext cx="11008578" cy="112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E5C68906-036F-4C2E-9C2E-00E6082D1474}"/>
              </a:ext>
            </a:extLst>
          </p:cNvPr>
          <p:cNvSpPr/>
          <p:nvPr/>
        </p:nvSpPr>
        <p:spPr>
          <a:xfrm>
            <a:off x="560842" y="2880642"/>
            <a:ext cx="11046620" cy="433779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Holografia com sementes de milho e feijão em processo de germinação</a:t>
            </a:r>
            <a:endParaRPr lang="pt-BR" baseline="30000" dirty="0"/>
          </a:p>
        </p:txBody>
      </p:sp>
      <p:sp>
        <p:nvSpPr>
          <p:cNvPr id="5" name="Retângulo: Cantos Superiores Arredondados 6">
            <a:extLst>
              <a:ext uri="{FF2B5EF4-FFF2-40B4-BE49-F238E27FC236}">
                <a16:creationId xmlns:a16="http://schemas.microsoft.com/office/drawing/2014/main" id="{E2105641-040F-41BC-925D-29A0062023E8}"/>
              </a:ext>
            </a:extLst>
          </p:cNvPr>
          <p:cNvSpPr/>
          <p:nvPr/>
        </p:nvSpPr>
        <p:spPr>
          <a:xfrm flipV="1">
            <a:off x="581053" y="3271049"/>
            <a:ext cx="11013340" cy="3285343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9032312-8ABD-462D-A586-8C88E530A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64" y="3771329"/>
            <a:ext cx="3776334" cy="25300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6D07BA-648C-4A52-B469-A67EE7BB4E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130" y="3661335"/>
            <a:ext cx="2886290" cy="26898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5790875F-232F-4114-989B-13DCFD8FF7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47" y="3409553"/>
            <a:ext cx="2267019" cy="2960697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323639C5-B379-4113-859C-90090322EB37}"/>
              </a:ext>
            </a:extLst>
          </p:cNvPr>
          <p:cNvSpPr/>
          <p:nvPr/>
        </p:nvSpPr>
        <p:spPr>
          <a:xfrm>
            <a:off x="3128148" y="1779551"/>
            <a:ext cx="779650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Trabalho em colaboração com o prof. Bernhard </a:t>
            </a:r>
            <a:r>
              <a:rPr lang="pt-BR" dirty="0" err="1"/>
              <a:t>Johanes</a:t>
            </a:r>
            <a:r>
              <a:rPr lang="pt-BR" dirty="0"/>
              <a:t> </a:t>
            </a:r>
            <a:r>
              <a:rPr lang="pt-BR" dirty="0" err="1"/>
              <a:t>Lesche</a:t>
            </a:r>
            <a:r>
              <a:rPr lang="pt-BR" dirty="0"/>
              <a:t> da UFRJ e Dr. Antônio Vander Pereira do departamento de biologia da EMBRAPA – JF</a:t>
            </a:r>
          </a:p>
        </p:txBody>
      </p:sp>
    </p:spTree>
    <p:extLst>
      <p:ext uri="{BB962C8B-B14F-4D97-AF65-F5344CB8AC3E}">
        <p14:creationId xmlns:p14="http://schemas.microsoft.com/office/powerpoint/2010/main" val="2161181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B826A8D-5C99-49D2-AF16-3C85019247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098762"/>
              </p:ext>
            </p:extLst>
          </p:nvPr>
        </p:nvGraphicFramePr>
        <p:xfrm>
          <a:off x="591711" y="4205070"/>
          <a:ext cx="11008578" cy="181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DB47B1C-E967-40E8-B5A7-4CCBD24E2A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529218"/>
              </p:ext>
            </p:extLst>
          </p:nvPr>
        </p:nvGraphicFramePr>
        <p:xfrm>
          <a:off x="591711" y="1870947"/>
          <a:ext cx="11008578" cy="181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A09FDE1A-641D-4C6D-8BC5-A1C50599B221}"/>
              </a:ext>
            </a:extLst>
          </p:cNvPr>
          <p:cNvSpPr/>
          <p:nvPr/>
        </p:nvSpPr>
        <p:spPr>
          <a:xfrm>
            <a:off x="3208703" y="2169615"/>
            <a:ext cx="779650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Submetido à FAPEMIG com o título: "</a:t>
            </a:r>
            <a:r>
              <a:rPr lang="pt-BR" b="1" i="1" dirty="0"/>
              <a:t>Estudo da Germinação de Sementes por Técnicas de Holografia Interferométrica</a:t>
            </a:r>
            <a:r>
              <a:rPr lang="pt-BR" dirty="0"/>
              <a:t>"</a:t>
            </a:r>
            <a:endParaRPr lang="pt-BR" b="1" baseline="-25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F958780-F948-4C8F-9F00-3A6C69EDC4BB}"/>
              </a:ext>
            </a:extLst>
          </p:cNvPr>
          <p:cNvSpPr/>
          <p:nvPr/>
        </p:nvSpPr>
        <p:spPr>
          <a:xfrm>
            <a:off x="3208703" y="2955541"/>
            <a:ext cx="568855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Projeto aprovado com o montante de </a:t>
            </a:r>
            <a:r>
              <a:rPr lang="pt-BR" b="1" dirty="0"/>
              <a:t>R$ 69.101,22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5F78709-7FA1-44B5-B308-CFAB8959D540}"/>
              </a:ext>
            </a:extLst>
          </p:cNvPr>
          <p:cNvSpPr/>
          <p:nvPr/>
        </p:nvSpPr>
        <p:spPr>
          <a:xfrm>
            <a:off x="4955733" y="4653356"/>
            <a:ext cx="4302440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Prof. Bernhard </a:t>
            </a:r>
            <a:r>
              <a:rPr lang="pt-BR" dirty="0" err="1"/>
              <a:t>Lesche</a:t>
            </a:r>
            <a:r>
              <a:rPr lang="pt-BR" dirty="0"/>
              <a:t>
 Pós-</a:t>
            </a:r>
            <a:r>
              <a:rPr lang="pt-BR" dirty="0" err="1"/>
              <a:t>doc</a:t>
            </a:r>
            <a:r>
              <a:rPr lang="pt-BR" dirty="0"/>
              <a:t> Raul </a:t>
            </a:r>
            <a:r>
              <a:rPr lang="pt-BR" dirty="0" err="1"/>
              <a:t>Tabares</a:t>
            </a:r>
            <a:endParaRPr lang="pt-BR" baseline="-25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dirty="0" err="1"/>
              <a:t>Prof</a:t>
            </a:r>
            <a:r>
              <a:rPr lang="pt-BR" dirty="0"/>
              <a:t>(a). Maria José </a:t>
            </a:r>
            <a:r>
              <a:rPr lang="pt-BR" dirty="0" err="1"/>
              <a:t>Valenzuela</a:t>
            </a:r>
            <a:r>
              <a:rPr lang="pt-BR" dirty="0"/>
              <a:t> Bell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30123178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5C8D7-53FE-4A28-A152-BFBB62AFB35A}"/>
              </a:ext>
            </a:extLst>
          </p:cNvPr>
          <p:cNvSpPr txBox="1">
            <a:spLocks/>
          </p:cNvSpPr>
          <p:nvPr/>
        </p:nvSpPr>
        <p:spPr>
          <a:xfrm>
            <a:off x="5590309" y="141016"/>
            <a:ext cx="5519529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Expansão do laboratório de óptica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C3C87D5-2FC0-4683-B347-4ECD8ACFE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871715"/>
              </p:ext>
            </p:extLst>
          </p:nvPr>
        </p:nvGraphicFramePr>
        <p:xfrm>
          <a:off x="606951" y="1402196"/>
          <a:ext cx="11008578" cy="112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9B6E28E-7BAF-4441-96CB-638CCF8B26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993510"/>
              </p:ext>
            </p:extLst>
          </p:nvPr>
        </p:nvGraphicFramePr>
        <p:xfrm>
          <a:off x="591711" y="2754220"/>
          <a:ext cx="11008578" cy="1601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8CB2005-A816-4E27-819F-66E34924C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056357"/>
              </p:ext>
            </p:extLst>
          </p:nvPr>
        </p:nvGraphicFramePr>
        <p:xfrm>
          <a:off x="591711" y="4524601"/>
          <a:ext cx="11008578" cy="219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6F2B6B8D-88DC-4448-BB1E-B6C4000BB59D}"/>
              </a:ext>
            </a:extLst>
          </p:cNvPr>
          <p:cNvSpPr/>
          <p:nvPr/>
        </p:nvSpPr>
        <p:spPr>
          <a:xfrm>
            <a:off x="3102682" y="1624365"/>
            <a:ext cx="821404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Recursos adquiridos para reforma dos laboratórios de Ensino e Pesquisa no DF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A0-A90C-42DE-A125-9734ECAFE037}"/>
              </a:ext>
            </a:extLst>
          </p:cNvPr>
          <p:cNvSpPr/>
          <p:nvPr/>
        </p:nvSpPr>
        <p:spPr>
          <a:xfrm>
            <a:off x="3102682" y="2002172"/>
            <a:ext cx="821404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Laboratório de Óptica </a:t>
            </a:r>
            <a:r>
              <a:rPr lang="pt-BR" dirty="0"/>
              <a:t>- Nova área de 80 m</a:t>
            </a:r>
            <a:r>
              <a:rPr lang="pt-BR" baseline="30000" dirty="0"/>
              <a:t>2</a:t>
            </a:r>
            <a:r>
              <a:rPr lang="pt-BR" dirty="0"/>
              <a:t>, com espaços individuais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5323B2E-E21E-4930-ABDC-4FFBBE438E58}"/>
              </a:ext>
            </a:extLst>
          </p:cNvPr>
          <p:cNvSpPr/>
          <p:nvPr/>
        </p:nvSpPr>
        <p:spPr>
          <a:xfrm>
            <a:off x="3102682" y="2942323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Sala de exposições de materiais </a:t>
            </a:r>
            <a:r>
              <a:rPr lang="pt-BR" b="1" dirty="0" err="1"/>
              <a:t>fotossesíveis</a:t>
            </a:r>
            <a:r>
              <a:rPr lang="pt-BR" b="1" dirty="0"/>
              <a:t>: </a:t>
            </a:r>
            <a:r>
              <a:rPr lang="pt-BR" dirty="0"/>
              <a:t>Equipada com mesa óptica, interferômetro e microcomputador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3B5BF03-E012-4B9B-9DC1-42F3181CD352}"/>
              </a:ext>
            </a:extLst>
          </p:cNvPr>
          <p:cNvSpPr/>
          <p:nvPr/>
        </p:nvSpPr>
        <p:spPr>
          <a:xfrm>
            <a:off x="3102682" y="3536403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 </a:t>
            </a:r>
            <a:r>
              <a:rPr lang="pt-BR" b="1" dirty="0"/>
              <a:t>Sala química para revelação dos materiais expostos: </a:t>
            </a:r>
            <a:r>
              <a:rPr lang="pt-BR" dirty="0"/>
              <a:t>Equipada com "</a:t>
            </a:r>
            <a:r>
              <a:rPr lang="pt-BR" dirty="0" err="1"/>
              <a:t>spinner</a:t>
            </a:r>
            <a:r>
              <a:rPr lang="pt-BR" dirty="0"/>
              <a:t>", estufa e pia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D17338-E201-4CF6-BBD5-ACDECCBA7852}"/>
              </a:ext>
            </a:extLst>
          </p:cNvPr>
          <p:cNvSpPr/>
          <p:nvPr/>
        </p:nvSpPr>
        <p:spPr>
          <a:xfrm>
            <a:off x="3113821" y="4829252"/>
            <a:ext cx="821404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Nome: </a:t>
            </a:r>
            <a:r>
              <a:rPr lang="pt-BR" i="1" dirty="0"/>
              <a:t>Luiz Fernando de Ávila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195CF65-F8E8-44F9-87CD-ED5C3140EE93}"/>
              </a:ext>
            </a:extLst>
          </p:cNvPr>
          <p:cNvSpPr/>
          <p:nvPr/>
        </p:nvSpPr>
        <p:spPr>
          <a:xfrm>
            <a:off x="3113821" y="5196136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Título da dissertação: </a:t>
            </a:r>
            <a:r>
              <a:rPr lang="pt-BR" dirty="0"/>
              <a:t>“</a:t>
            </a:r>
            <a:r>
              <a:rPr lang="pt-BR" i="1" dirty="0"/>
              <a:t>Cinética Química em </a:t>
            </a:r>
            <a:r>
              <a:rPr lang="pt-BR" i="1" dirty="0" err="1"/>
              <a:t>Fotorresinas</a:t>
            </a:r>
            <a:r>
              <a:rPr lang="pt-BR" i="1" dirty="0"/>
              <a:t> Positivas no Estado Líquido</a:t>
            </a:r>
            <a:r>
              <a:rPr lang="pt-BR" dirty="0"/>
              <a:t>“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397D8BFC-DB92-4DFB-BEEC-6C81516681B4}"/>
              </a:ext>
            </a:extLst>
          </p:cNvPr>
          <p:cNvSpPr/>
          <p:nvPr/>
        </p:nvSpPr>
        <p:spPr>
          <a:xfrm>
            <a:off x="3113821" y="5763228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Artigo publicado:</a:t>
            </a:r>
            <a:r>
              <a:rPr lang="pt-BR" dirty="0"/>
              <a:t>  “</a:t>
            </a:r>
            <a:r>
              <a:rPr lang="pt-BR" i="1" dirty="0" err="1"/>
              <a:t>Dill’s</a:t>
            </a:r>
            <a:r>
              <a:rPr lang="pt-BR" i="1" dirty="0"/>
              <a:t> </a:t>
            </a:r>
            <a:r>
              <a:rPr lang="pt-BR" i="1" dirty="0" err="1"/>
              <a:t>parameter</a:t>
            </a:r>
            <a:r>
              <a:rPr lang="pt-BR" i="1" dirty="0"/>
              <a:t> </a:t>
            </a:r>
            <a:r>
              <a:rPr lang="pt-BR" i="1" dirty="0" err="1"/>
              <a:t>measure</a:t>
            </a:r>
            <a:r>
              <a:rPr lang="pt-BR" i="1" dirty="0"/>
              <a:t> in </a:t>
            </a:r>
            <a:r>
              <a:rPr lang="pt-BR" i="1" dirty="0" err="1"/>
              <a:t>liquid</a:t>
            </a:r>
            <a:r>
              <a:rPr lang="pt-BR" i="1" dirty="0"/>
              <a:t> </a:t>
            </a:r>
            <a:r>
              <a:rPr lang="pt-BR" i="1" dirty="0" err="1"/>
              <a:t>photosensitive</a:t>
            </a:r>
            <a:r>
              <a:rPr lang="pt-BR" i="1" dirty="0"/>
              <a:t> </a:t>
            </a:r>
            <a:r>
              <a:rPr lang="pt-BR" i="1" dirty="0" err="1"/>
              <a:t>materials</a:t>
            </a:r>
            <a:r>
              <a:rPr lang="pt-BR" i="1" dirty="0"/>
              <a:t> via </a:t>
            </a:r>
            <a:r>
              <a:rPr lang="pt-BR" i="1" dirty="0" err="1"/>
              <a:t>interferometric</a:t>
            </a:r>
            <a:r>
              <a:rPr lang="pt-BR" i="1" dirty="0"/>
              <a:t> </a:t>
            </a:r>
            <a:r>
              <a:rPr lang="pt-BR" i="1" dirty="0" err="1"/>
              <a:t>method</a:t>
            </a:r>
            <a:r>
              <a:rPr lang="pt-BR" i="1" dirty="0"/>
              <a:t>”,  </a:t>
            </a:r>
            <a:r>
              <a:rPr lang="fr-FR" dirty="0"/>
              <a:t>European Polymer Journal, 43</a:t>
            </a:r>
            <a:r>
              <a:rPr lang="fr-FR" b="1" dirty="0"/>
              <a:t>(2007)</a:t>
            </a:r>
            <a:r>
              <a:rPr lang="fr-FR" dirty="0"/>
              <a:t>, 2041–2045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31612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ED67D68-1EF9-4FE6-9F5D-9F6A20D20CF8}"/>
              </a:ext>
            </a:extLst>
          </p:cNvPr>
          <p:cNvSpPr txBox="1">
            <a:spLocks/>
          </p:cNvSpPr>
          <p:nvPr/>
        </p:nvSpPr>
        <p:spPr>
          <a:xfrm>
            <a:off x="5684520" y="242180"/>
            <a:ext cx="5519529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Período após divisão do laboratório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1E5AF6-0102-4993-964C-96E394B147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305264"/>
              </p:ext>
            </p:extLst>
          </p:nvPr>
        </p:nvGraphicFramePr>
        <p:xfrm>
          <a:off x="591711" y="1372036"/>
          <a:ext cx="11008578" cy="988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5FA2ACE-5BAB-4F86-93E6-767EB5F26B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552338"/>
              </p:ext>
            </p:extLst>
          </p:nvPr>
        </p:nvGraphicFramePr>
        <p:xfrm>
          <a:off x="591711" y="2502217"/>
          <a:ext cx="11008578" cy="1255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73E8191-A0EC-4E35-A9CF-1A63AC53B0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691922"/>
              </p:ext>
            </p:extLst>
          </p:nvPr>
        </p:nvGraphicFramePr>
        <p:xfrm>
          <a:off x="591711" y="3877839"/>
          <a:ext cx="11008578" cy="147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8049059-C91C-44C1-B479-BE7D5DC2F8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7764353"/>
              </p:ext>
            </p:extLst>
          </p:nvPr>
        </p:nvGraphicFramePr>
        <p:xfrm>
          <a:off x="591711" y="5493545"/>
          <a:ext cx="11008578" cy="1264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E7734D8B-748D-4093-A9F9-3C7FB5192858}"/>
              </a:ext>
            </a:extLst>
          </p:cNvPr>
          <p:cNvSpPr/>
          <p:nvPr/>
        </p:nvSpPr>
        <p:spPr>
          <a:xfrm>
            <a:off x="3233310" y="1543260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b="1" dirty="0" err="1"/>
              <a:t>P</a:t>
            </a:r>
            <a:r>
              <a:rPr lang="pt-BR" dirty="0" err="1"/>
              <a:t>rof</a:t>
            </a:r>
            <a:r>
              <a:rPr lang="pt-BR" dirty="0"/>
              <a:t>(a). Maria José </a:t>
            </a:r>
            <a:r>
              <a:rPr lang="pt-BR" dirty="0" err="1"/>
              <a:t>Valenzuela</a:t>
            </a:r>
            <a:r>
              <a:rPr lang="pt-BR" dirty="0"/>
              <a:t> Bell e o Prof. Virgílio Carvalho dos Anjos, cria o </a:t>
            </a:r>
            <a:r>
              <a:rPr lang="pt-BR" b="1" i="1" dirty="0"/>
              <a:t>Laboratório de Espectroscopia de Materiais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D096757-3273-4594-99FC-BA84D6498424}"/>
              </a:ext>
            </a:extLst>
          </p:cNvPr>
          <p:cNvSpPr/>
          <p:nvPr/>
        </p:nvSpPr>
        <p:spPr>
          <a:xfrm>
            <a:off x="3233310" y="2664827"/>
            <a:ext cx="821404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Uso das técnicas de </a:t>
            </a:r>
            <a:r>
              <a:rPr lang="pt-BR" dirty="0" err="1"/>
              <a:t>ToF</a:t>
            </a:r>
            <a:r>
              <a:rPr lang="pt-BR" dirty="0"/>
              <a:t> – MS para estudo das </a:t>
            </a:r>
            <a:r>
              <a:rPr lang="pt-BR" b="1" dirty="0" err="1"/>
              <a:t>fotorresinas</a:t>
            </a:r>
            <a:endParaRPr lang="pt-BR" b="1" i="1" baseline="-25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07B73C-F2F0-4456-A4A9-CC1CC5E039AE}"/>
              </a:ext>
            </a:extLst>
          </p:cNvPr>
          <p:cNvSpPr/>
          <p:nvPr/>
        </p:nvSpPr>
        <p:spPr>
          <a:xfrm>
            <a:off x="3233310" y="2981709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Novas colaborações :</a:t>
            </a:r>
            <a:r>
              <a:rPr lang="pt-BR" dirty="0"/>
              <a:t> profs. Roberto Rosas Pinho e Wilson de Souza Melo da UFJF e </a:t>
            </a:r>
            <a:r>
              <a:rPr lang="pt-BR" dirty="0" err="1"/>
              <a:t>prof</a:t>
            </a:r>
            <a:r>
              <a:rPr lang="pt-BR" dirty="0"/>
              <a:t>(a) Maria Luiza Miranda Rocco do instituto de química da UFRJ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F61D2A67-C7CD-4821-B6C8-B959972EEDD0}"/>
              </a:ext>
            </a:extLst>
          </p:cNvPr>
          <p:cNvSpPr/>
          <p:nvPr/>
        </p:nvSpPr>
        <p:spPr>
          <a:xfrm>
            <a:off x="3233310" y="4088748"/>
            <a:ext cx="821404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Active </a:t>
            </a:r>
            <a:r>
              <a:rPr lang="pt-BR" dirty="0" err="1"/>
              <a:t>Report</a:t>
            </a:r>
            <a:r>
              <a:rPr lang="pt-BR" dirty="0"/>
              <a:t> do LNLS - do laboratório nacional de luz </a:t>
            </a:r>
            <a:r>
              <a:rPr lang="pt-BR" dirty="0" err="1"/>
              <a:t>synchrotron</a:t>
            </a:r>
            <a:r>
              <a:rPr lang="pt-BR" dirty="0"/>
              <a:t> </a:t>
            </a:r>
            <a:r>
              <a:rPr lang="pt-BR" b="1" dirty="0"/>
              <a:t>(2005)</a:t>
            </a:r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6EE03F9-4931-404B-AF41-E4E905AD5082}"/>
              </a:ext>
            </a:extLst>
          </p:cNvPr>
          <p:cNvSpPr/>
          <p:nvPr/>
        </p:nvSpPr>
        <p:spPr>
          <a:xfrm>
            <a:off x="3233310" y="4485409"/>
            <a:ext cx="8214040" cy="6155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700" b="1" dirty="0"/>
              <a:t> </a:t>
            </a:r>
            <a:r>
              <a:rPr lang="en-US" sz="1700" i="1" dirty="0"/>
              <a:t>AZ-1518 Photoresist analysis with synchrotron radiation using high-resolution time-of-flight mass spectrometry</a:t>
            </a:r>
            <a:r>
              <a:rPr lang="en-US" sz="1700" dirty="0"/>
              <a:t>, Polymer Degradation and Stability, 92</a:t>
            </a:r>
            <a:r>
              <a:rPr lang="en-US" sz="1700" b="1" dirty="0"/>
              <a:t>(2007)</a:t>
            </a:r>
            <a:r>
              <a:rPr lang="en-US" sz="1700" dirty="0"/>
              <a:t>, 933-938</a:t>
            </a:r>
            <a:endParaRPr lang="pt-BR" sz="17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248293E-26F9-472A-B518-A897141CEBB4}"/>
              </a:ext>
            </a:extLst>
          </p:cNvPr>
          <p:cNvSpPr/>
          <p:nvPr/>
        </p:nvSpPr>
        <p:spPr>
          <a:xfrm>
            <a:off x="3233310" y="5600157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Submetido à FAPEMIG com o título: "</a:t>
            </a:r>
            <a:r>
              <a:rPr lang="pt-BR" b="1" i="1" dirty="0"/>
              <a:t>Análise da Cinética Química de </a:t>
            </a:r>
            <a:r>
              <a:rPr lang="pt-BR" b="1" i="1" dirty="0" err="1"/>
              <a:t>Fotorresinas</a:t>
            </a:r>
            <a:r>
              <a:rPr lang="pt-BR" b="1" i="1" dirty="0"/>
              <a:t> Positivas por Espectrometria de Massa por Tempo de Voo</a:t>
            </a:r>
            <a:r>
              <a:rPr lang="pt-BR" dirty="0"/>
              <a:t>"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13A10BF-9F96-4949-874C-B8D1B90180EE}"/>
              </a:ext>
            </a:extLst>
          </p:cNvPr>
          <p:cNvSpPr/>
          <p:nvPr/>
        </p:nvSpPr>
        <p:spPr>
          <a:xfrm>
            <a:off x="3233310" y="6246488"/>
            <a:ext cx="821404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Projeto aprovado com o montante de </a:t>
            </a:r>
            <a:r>
              <a:rPr lang="pt-BR" b="1" dirty="0"/>
              <a:t>R$ 47.443,25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9491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8" grpId="0">
        <p:bldAsOne/>
      </p:bldGraphic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0C1C9F7-FCEF-4111-B17B-172FCAFB99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121006"/>
              </p:ext>
            </p:extLst>
          </p:nvPr>
        </p:nvGraphicFramePr>
        <p:xfrm>
          <a:off x="591711" y="2964534"/>
          <a:ext cx="11008578" cy="195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8A30B6-A1C8-4677-A9E2-FEAF044327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149384"/>
              </p:ext>
            </p:extLst>
          </p:nvPr>
        </p:nvGraphicFramePr>
        <p:xfrm>
          <a:off x="591711" y="1473291"/>
          <a:ext cx="11008578" cy="130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4C30356-E408-45BD-B9B8-668E36DB0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0819915"/>
              </p:ext>
            </p:extLst>
          </p:nvPr>
        </p:nvGraphicFramePr>
        <p:xfrm>
          <a:off x="591711" y="5107558"/>
          <a:ext cx="11008578" cy="131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A9318F3C-877B-42D7-8BC5-32E3AB766B72}"/>
              </a:ext>
            </a:extLst>
          </p:cNvPr>
          <p:cNvSpPr/>
          <p:nvPr/>
        </p:nvSpPr>
        <p:spPr>
          <a:xfrm>
            <a:off x="3208180" y="1662595"/>
            <a:ext cx="8214040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“</a:t>
            </a:r>
            <a:r>
              <a:rPr lang="en-US" i="1" dirty="0"/>
              <a:t>Photoresists comparative analysis using soft X-ray synchrotron radiation and time-of-flight mass spectrometry</a:t>
            </a:r>
            <a:r>
              <a:rPr lang="en-US" b="1" i="1" dirty="0"/>
              <a:t>”</a:t>
            </a:r>
            <a:r>
              <a:rPr lang="en-US" dirty="0"/>
              <a:t>, European Polymer Journal, 45</a:t>
            </a:r>
            <a:r>
              <a:rPr lang="en-US" b="1" dirty="0"/>
              <a:t>(2009)</a:t>
            </a:r>
            <a:r>
              <a:rPr lang="en-US" dirty="0"/>
              <a:t>, 3347–3354</a:t>
            </a:r>
            <a:endParaRPr lang="pt-BR" i="1" baseline="-25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9166E06-761A-4403-9ED9-30CB17F60F12}"/>
              </a:ext>
            </a:extLst>
          </p:cNvPr>
          <p:cNvSpPr/>
          <p:nvPr/>
        </p:nvSpPr>
        <p:spPr>
          <a:xfrm>
            <a:off x="3208180" y="3235178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Adquirido via </a:t>
            </a:r>
            <a:r>
              <a:rPr lang="pt-BR" dirty="0" err="1"/>
              <a:t>CTInfra</a:t>
            </a:r>
            <a:r>
              <a:rPr lang="pt-BR" dirty="0"/>
              <a:t> para o Laboratório de Colisões Atômicas e Ciências de Superfícies coordenado pelo  prof. Wilson de Souza Melo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08D3B45-C380-43E7-9129-F6D8B88043FD}"/>
              </a:ext>
            </a:extLst>
          </p:cNvPr>
          <p:cNvSpPr/>
          <p:nvPr/>
        </p:nvSpPr>
        <p:spPr>
          <a:xfrm>
            <a:off x="3208180" y="3897852"/>
            <a:ext cx="821404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 partir desse momento inicia a nova linha de pesquisa: </a:t>
            </a:r>
            <a:r>
              <a:rPr lang="pt-BR" b="1" i="1" dirty="0"/>
              <a:t>Estudo da Cinética Química de Materiais Fotossensíveis via </a:t>
            </a:r>
            <a:r>
              <a:rPr lang="pt-BR" b="1" i="1" dirty="0" err="1"/>
              <a:t>ToF</a:t>
            </a:r>
            <a:r>
              <a:rPr lang="pt-BR" b="1" i="1" dirty="0"/>
              <a:t>-MS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B7DC610-5DDC-474A-AFB9-42790A9B238A}"/>
              </a:ext>
            </a:extLst>
          </p:cNvPr>
          <p:cNvSpPr/>
          <p:nvPr/>
        </p:nvSpPr>
        <p:spPr>
          <a:xfrm>
            <a:off x="3208180" y="5312398"/>
            <a:ext cx="8214040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en-US" dirty="0"/>
              <a:t>He Jian, Zhang </a:t>
            </a:r>
            <a:r>
              <a:rPr lang="en-US" dirty="0" err="1"/>
              <a:t>Qingguo</a:t>
            </a:r>
            <a:r>
              <a:rPr lang="en-US" dirty="0"/>
              <a:t>, Chen </a:t>
            </a:r>
            <a:r>
              <a:rPr lang="en-US" dirty="0" err="1"/>
              <a:t>Qingdong</a:t>
            </a:r>
            <a:r>
              <a:rPr lang="en-US" dirty="0"/>
              <a:t>, </a:t>
            </a:r>
            <a:r>
              <a:rPr lang="en-US" i="1" dirty="0"/>
              <a:t>Analysis of the optical path difference in the Michelson interferometer for atmospheric wind measurement: A new method</a:t>
            </a:r>
            <a:r>
              <a:rPr lang="en-US" dirty="0"/>
              <a:t>, </a:t>
            </a:r>
            <a:r>
              <a:rPr lang="en-US" b="1" i="1" dirty="0"/>
              <a:t>The Open Spectroscopy Journal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870121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6" grpId="0">
        <p:bldAsOne/>
      </p:bldGraphic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0817BF9-D720-4674-B815-25A3B50112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969756"/>
              </p:ext>
            </p:extLst>
          </p:nvPr>
        </p:nvGraphicFramePr>
        <p:xfrm>
          <a:off x="591711" y="3095660"/>
          <a:ext cx="11008578" cy="359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1DC863-029F-4CB3-B37F-6CA5161C0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270677"/>
              </p:ext>
            </p:extLst>
          </p:nvPr>
        </p:nvGraphicFramePr>
        <p:xfrm>
          <a:off x="591711" y="1423417"/>
          <a:ext cx="11008578" cy="1478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9DA1481C-2AAC-4D55-AA12-6E650D8CB470}"/>
              </a:ext>
            </a:extLst>
          </p:cNvPr>
          <p:cNvSpPr/>
          <p:nvPr/>
        </p:nvSpPr>
        <p:spPr>
          <a:xfrm>
            <a:off x="3233310" y="1625736"/>
            <a:ext cx="545349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Nome: </a:t>
            </a:r>
            <a:r>
              <a:rPr lang="pt-BR" i="1" dirty="0"/>
              <a:t>Jefferson da Silva Martins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AA56D8-DA13-4742-8173-72CBE7906EBB}"/>
              </a:ext>
            </a:extLst>
          </p:cNvPr>
          <p:cNvSpPr/>
          <p:nvPr/>
        </p:nvSpPr>
        <p:spPr>
          <a:xfrm>
            <a:off x="3233310" y="1995068"/>
            <a:ext cx="731000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Título da dissertação: “</a:t>
            </a:r>
            <a:r>
              <a:rPr lang="pt-BR" i="1" dirty="0"/>
              <a:t>Cinética Química em </a:t>
            </a:r>
            <a:r>
              <a:rPr lang="pt-BR" i="1" dirty="0" err="1"/>
              <a:t>Fotorresinas</a:t>
            </a:r>
            <a:r>
              <a:rPr lang="pt-BR" i="1" dirty="0"/>
              <a:t> usando Espectrometria de Massa LDI-</a:t>
            </a:r>
            <a:r>
              <a:rPr lang="pt-BR" i="1" dirty="0" err="1"/>
              <a:t>ToF</a:t>
            </a:r>
            <a:r>
              <a:rPr lang="pt-BR" i="1" dirty="0"/>
              <a:t> de Alta Resolução</a:t>
            </a:r>
            <a:r>
              <a:rPr lang="pt-BR" dirty="0"/>
              <a:t>"</a:t>
            </a:r>
            <a:endParaRPr lang="pt-BR" baseline="-25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23B0562-8FA5-4A49-A5CB-D5634B15A8CC}"/>
              </a:ext>
            </a:extLst>
          </p:cNvPr>
          <p:cNvSpPr/>
          <p:nvPr/>
        </p:nvSpPr>
        <p:spPr>
          <a:xfrm>
            <a:off x="3305181" y="3473838"/>
            <a:ext cx="7986271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“</a:t>
            </a:r>
            <a:r>
              <a:rPr lang="en-US" i="1" dirty="0"/>
              <a:t>Photoresist analysis with synchrotron radiation and electron impact using time-of-flight mass spectrometry</a:t>
            </a:r>
            <a:r>
              <a:rPr lang="en-US" b="1" i="1" dirty="0"/>
              <a:t>”,</a:t>
            </a:r>
            <a:r>
              <a:rPr lang="en-US" b="1" dirty="0"/>
              <a:t> </a:t>
            </a:r>
            <a:r>
              <a:rPr lang="en-US" dirty="0"/>
              <a:t>34</a:t>
            </a:r>
            <a:r>
              <a:rPr lang="en-US" baseline="30000" dirty="0"/>
              <a:t>a</a:t>
            </a:r>
            <a:r>
              <a:rPr lang="en-US" dirty="0"/>
              <a:t> </a:t>
            </a:r>
            <a:r>
              <a:rPr lang="en-US" dirty="0" err="1"/>
              <a:t>Reunião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da </a:t>
            </a:r>
            <a:r>
              <a:rPr lang="en-US" dirty="0" err="1"/>
              <a:t>Sociedade</a:t>
            </a:r>
            <a:r>
              <a:rPr lang="en-US" dirty="0"/>
              <a:t> </a:t>
            </a:r>
            <a:r>
              <a:rPr lang="en-US" dirty="0" err="1"/>
              <a:t>Brasileira</a:t>
            </a:r>
            <a:r>
              <a:rPr lang="en-US" dirty="0"/>
              <a:t> de </a:t>
            </a:r>
            <a:r>
              <a:rPr lang="en-US" dirty="0" err="1"/>
              <a:t>Química</a:t>
            </a:r>
            <a:r>
              <a:rPr lang="en-US" dirty="0"/>
              <a:t> (SBQ), </a:t>
            </a:r>
            <a:r>
              <a:rPr lang="en-US" dirty="0" err="1"/>
              <a:t>Florianópolis</a:t>
            </a:r>
            <a:r>
              <a:rPr lang="en-US" dirty="0"/>
              <a:t>, </a:t>
            </a:r>
            <a:r>
              <a:rPr lang="en-US" b="1" dirty="0"/>
              <a:t>(2012)</a:t>
            </a:r>
            <a:endParaRPr lang="pt-BR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581064E-B309-43AE-BF04-81572761C39E}"/>
              </a:ext>
            </a:extLst>
          </p:cNvPr>
          <p:cNvSpPr/>
          <p:nvPr/>
        </p:nvSpPr>
        <p:spPr>
          <a:xfrm>
            <a:off x="3291329" y="4378128"/>
            <a:ext cx="8152526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“</a:t>
            </a:r>
            <a:r>
              <a:rPr lang="pt-BR" i="1" dirty="0"/>
              <a:t>Estudo da decomposição fotoquímica por exposição à luz UV de </a:t>
            </a:r>
            <a:r>
              <a:rPr lang="pt-BR" i="1" dirty="0" err="1"/>
              <a:t>fotorresinas</a:t>
            </a:r>
            <a:r>
              <a:rPr lang="pt-BR" i="1" dirty="0"/>
              <a:t> positivas</a:t>
            </a:r>
            <a:r>
              <a:rPr lang="pt-BR" b="1" i="1" dirty="0"/>
              <a:t>”</a:t>
            </a:r>
            <a:r>
              <a:rPr lang="pt-BR" b="1" dirty="0"/>
              <a:t>, </a:t>
            </a:r>
            <a:r>
              <a:rPr lang="pt-BR" dirty="0"/>
              <a:t>Quim. Nova, 35</a:t>
            </a:r>
            <a:r>
              <a:rPr lang="pt-BR" b="1" dirty="0"/>
              <a:t>(2012)</a:t>
            </a:r>
            <a:r>
              <a:rPr lang="pt-BR" dirty="0"/>
              <a:t>2, 319-322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AAD0D79-CB4F-4FDD-9CE9-AEF3376C69CC}"/>
              </a:ext>
            </a:extLst>
          </p:cNvPr>
          <p:cNvSpPr/>
          <p:nvPr/>
        </p:nvSpPr>
        <p:spPr>
          <a:xfrm>
            <a:off x="3291329" y="4997379"/>
            <a:ext cx="8152526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“</a:t>
            </a:r>
            <a:r>
              <a:rPr lang="pt-BR" i="1" dirty="0"/>
              <a:t>Medidas dos índices de refração de materiais fotossensíveis utilizando o método de </a:t>
            </a:r>
            <a:r>
              <a:rPr lang="pt-BR" i="1" dirty="0" err="1"/>
              <a:t>Abelès</a:t>
            </a:r>
            <a:r>
              <a:rPr lang="pt-BR" dirty="0"/>
              <a:t>”, Revista Brasileira de Ensino de Física, 35</a:t>
            </a:r>
            <a:r>
              <a:rPr lang="pt-BR" b="1" dirty="0"/>
              <a:t>(2013)</a:t>
            </a:r>
            <a:r>
              <a:rPr lang="pt-BR" dirty="0"/>
              <a:t>3, 3703(1)-3703(5)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3813799-AAA1-41EA-8C06-D51424D0E755}"/>
              </a:ext>
            </a:extLst>
          </p:cNvPr>
          <p:cNvSpPr/>
          <p:nvPr/>
        </p:nvSpPr>
        <p:spPr>
          <a:xfrm>
            <a:off x="3291329" y="5629852"/>
            <a:ext cx="8069398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“</a:t>
            </a:r>
            <a:r>
              <a:rPr lang="en-US" i="1" dirty="0"/>
              <a:t>Evaluation of chemical kinetics in positive photoresists using laser desorption ionization</a:t>
            </a:r>
            <a:r>
              <a:rPr lang="en-US" dirty="0"/>
              <a:t>” , </a:t>
            </a:r>
            <a:r>
              <a:rPr lang="fr-FR" dirty="0"/>
              <a:t>European Polymer Journal, 59</a:t>
            </a:r>
            <a:r>
              <a:rPr lang="fr-FR" b="1" dirty="0"/>
              <a:t>(2014)</a:t>
            </a:r>
            <a:r>
              <a:rPr lang="fr-FR" dirty="0"/>
              <a:t>, 1–7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340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89405-A33B-438F-BDDC-9F26E31785FA}"/>
              </a:ext>
            </a:extLst>
          </p:cNvPr>
          <p:cNvSpPr txBox="1">
            <a:spLocks/>
          </p:cNvSpPr>
          <p:nvPr/>
        </p:nvSpPr>
        <p:spPr>
          <a:xfrm>
            <a:off x="5138651" y="185487"/>
            <a:ext cx="5946249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Nova expansão do laboratório de óptica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7B12530-B479-4357-A6C3-18A44ACFB6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0723130"/>
              </p:ext>
            </p:extLst>
          </p:nvPr>
        </p:nvGraphicFramePr>
        <p:xfrm>
          <a:off x="591711" y="1386841"/>
          <a:ext cx="11008578" cy="118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95EA1E86-6E06-4C54-A6BF-02E3B2A0DAF8}"/>
              </a:ext>
            </a:extLst>
          </p:cNvPr>
          <p:cNvSpPr/>
          <p:nvPr/>
        </p:nvSpPr>
        <p:spPr>
          <a:xfrm>
            <a:off x="548908" y="2678134"/>
            <a:ext cx="11051381" cy="424887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Laboratório de Materiais Fotossensíveis</a:t>
            </a:r>
            <a:endParaRPr lang="pt-BR" baseline="30000" dirty="0"/>
          </a:p>
        </p:txBody>
      </p:sp>
      <p:sp>
        <p:nvSpPr>
          <p:cNvPr id="5" name="Retângulo: Cantos Superiores Arredondados 6">
            <a:extLst>
              <a:ext uri="{FF2B5EF4-FFF2-40B4-BE49-F238E27FC236}">
                <a16:creationId xmlns:a16="http://schemas.microsoft.com/office/drawing/2014/main" id="{4F55FB6F-D145-4A51-85E5-8C224F2D9D6A}"/>
              </a:ext>
            </a:extLst>
          </p:cNvPr>
          <p:cNvSpPr/>
          <p:nvPr/>
        </p:nvSpPr>
        <p:spPr>
          <a:xfrm flipV="1">
            <a:off x="571500" y="3061395"/>
            <a:ext cx="11013340" cy="3611117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3B6A0A-5BE9-4A9A-979D-56AF8DC8F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7" y="3151792"/>
            <a:ext cx="2545123" cy="3430322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46A410F5-E390-4347-9DB0-47D74F5035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10" y="3292899"/>
            <a:ext cx="4873644" cy="328921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5263080-0DA1-469D-A31E-5C63284A83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33" y="3292899"/>
            <a:ext cx="2727530" cy="195174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FC6FAD46-4D46-4D66-8A31-4DEF20774801}"/>
              </a:ext>
            </a:extLst>
          </p:cNvPr>
          <p:cNvSpPr/>
          <p:nvPr/>
        </p:nvSpPr>
        <p:spPr>
          <a:xfrm>
            <a:off x="3197897" y="1657339"/>
            <a:ext cx="806446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Ampliação do espaço do</a:t>
            </a:r>
            <a:r>
              <a:rPr lang="pt-BR" b="1" i="1" dirty="0"/>
              <a:t> Laboratório de Espectroscopia de Materiais</a:t>
            </a:r>
            <a:r>
              <a:rPr lang="pt-BR" dirty="0"/>
              <a:t> dos </a:t>
            </a:r>
            <a:r>
              <a:rPr lang="pt-BR" dirty="0" err="1"/>
              <a:t>profs</a:t>
            </a:r>
            <a:r>
              <a:rPr lang="pt-BR" dirty="0"/>
              <a:t>  Virgílio Carvalho dos Anjos e Maria José </a:t>
            </a:r>
            <a:r>
              <a:rPr lang="pt-BR" dirty="0" err="1"/>
              <a:t>Valenzuela</a:t>
            </a:r>
            <a:r>
              <a:rPr lang="pt-BR" dirty="0"/>
              <a:t> Bell</a:t>
            </a:r>
          </a:p>
        </p:txBody>
      </p:sp>
    </p:spTree>
    <p:extLst>
      <p:ext uri="{BB962C8B-B14F-4D97-AF65-F5344CB8AC3E}">
        <p14:creationId xmlns:p14="http://schemas.microsoft.com/office/powerpoint/2010/main" val="1842679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EF605EC9-4A25-4C79-96DA-84040A206D8D}"/>
              </a:ext>
            </a:extLst>
          </p:cNvPr>
          <p:cNvSpPr txBox="1">
            <a:spLocks/>
          </p:cNvSpPr>
          <p:nvPr/>
        </p:nvSpPr>
        <p:spPr>
          <a:xfrm>
            <a:off x="838200" y="3922106"/>
            <a:ext cx="6421582" cy="518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Atividades de Pesquisa na UFJF (1998 – Atual)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B21D7E0-69F1-4143-ACC1-E9E2BE0A3AD0}"/>
              </a:ext>
            </a:extLst>
          </p:cNvPr>
          <p:cNvSpPr txBox="1">
            <a:spLocks/>
          </p:cNvSpPr>
          <p:nvPr/>
        </p:nvSpPr>
        <p:spPr>
          <a:xfrm>
            <a:off x="838200" y="3256218"/>
            <a:ext cx="7017328" cy="518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Pós-Graduação em Física na UNICAMP (1985 - 1997)</a:t>
            </a: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B9930EE-32A9-4E3B-95EC-4BD142F99A4C}"/>
              </a:ext>
            </a:extLst>
          </p:cNvPr>
          <p:cNvSpPr txBox="1">
            <a:spLocks/>
          </p:cNvSpPr>
          <p:nvPr/>
        </p:nvSpPr>
        <p:spPr>
          <a:xfrm>
            <a:off x="838200" y="4656864"/>
            <a:ext cx="5913120" cy="5181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Atividades de Ensino na UFJF (1998 – Atual)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50BFC51D-F4FD-42A3-BCC7-27140D3DDE2A}"/>
              </a:ext>
            </a:extLst>
          </p:cNvPr>
          <p:cNvSpPr txBox="1">
            <a:spLocks/>
          </p:cNvSpPr>
          <p:nvPr/>
        </p:nvSpPr>
        <p:spPr>
          <a:xfrm>
            <a:off x="838200" y="5422502"/>
            <a:ext cx="9000744" cy="5467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Atividades Administrativas e Complementares na UFJF (1998 – Atual)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BF7D5DA-9BA3-4971-8484-C7823DA1A8AF}"/>
              </a:ext>
            </a:extLst>
          </p:cNvPr>
          <p:cNvSpPr/>
          <p:nvPr/>
        </p:nvSpPr>
        <p:spPr>
          <a:xfrm>
            <a:off x="838200" y="2525609"/>
            <a:ext cx="5913120" cy="4308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200" dirty="0"/>
              <a:t> Graduação em Física na UFES (1980 - 1984)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723B46F-3D3C-408C-A909-C7A5E97F85E0}"/>
              </a:ext>
            </a:extLst>
          </p:cNvPr>
          <p:cNvSpPr txBox="1">
            <a:spLocks/>
          </p:cNvSpPr>
          <p:nvPr/>
        </p:nvSpPr>
        <p:spPr>
          <a:xfrm>
            <a:off x="4391890" y="1001649"/>
            <a:ext cx="4436225" cy="6982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FF0000"/>
                </a:solidFill>
              </a:rPr>
              <a:t>Índice Analítico </a:t>
            </a:r>
          </a:p>
        </p:txBody>
      </p:sp>
    </p:spTree>
    <p:extLst>
      <p:ext uri="{BB962C8B-B14F-4D97-AF65-F5344CB8AC3E}">
        <p14:creationId xmlns:p14="http://schemas.microsoft.com/office/powerpoint/2010/main" val="400285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2DC8565-4ADE-41B8-9CCE-FA6DD34D3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940975"/>
              </p:ext>
            </p:extLst>
          </p:nvPr>
        </p:nvGraphicFramePr>
        <p:xfrm>
          <a:off x="591711" y="1316736"/>
          <a:ext cx="11008578" cy="385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A10D044-A7A1-4A9A-A78F-EBB284EF64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728746"/>
              </p:ext>
            </p:extLst>
          </p:nvPr>
        </p:nvGraphicFramePr>
        <p:xfrm>
          <a:off x="591711" y="5248656"/>
          <a:ext cx="11008578" cy="665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5BBAC69-99CF-4F14-8CFE-FED35ABD5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8960139"/>
              </p:ext>
            </p:extLst>
          </p:nvPr>
        </p:nvGraphicFramePr>
        <p:xfrm>
          <a:off x="591711" y="5984411"/>
          <a:ext cx="11008578" cy="796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3236D4A8-0527-4124-9B51-40AF88A2C21E}"/>
              </a:ext>
            </a:extLst>
          </p:cNvPr>
          <p:cNvSpPr/>
          <p:nvPr/>
        </p:nvSpPr>
        <p:spPr>
          <a:xfrm>
            <a:off x="4592319" y="1682497"/>
            <a:ext cx="5453490" cy="31393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Flávio Eduardo </a:t>
            </a:r>
            <a:r>
              <a:rPr lang="pt-BR" dirty="0" err="1"/>
              <a:t>Perobelle</a:t>
            </a:r>
            <a:r>
              <a:rPr lang="pt-BR" dirty="0"/>
              <a:t>  em 1998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Wallace </a:t>
            </a:r>
            <a:r>
              <a:rPr lang="pt-BR" dirty="0" err="1"/>
              <a:t>Luis</a:t>
            </a:r>
            <a:r>
              <a:rPr lang="pt-BR" dirty="0"/>
              <a:t> da Silva em 1999
 Juliana Coutinho Moreira em 2001
 Vinícius Balbino Paiva em 2002
 </a:t>
            </a:r>
            <a:r>
              <a:rPr lang="pt-BR" dirty="0" err="1"/>
              <a:t>Luis</a:t>
            </a:r>
            <a:r>
              <a:rPr lang="pt-BR" dirty="0"/>
              <a:t> Fernando de Ávila em 2002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Anderson Luiz </a:t>
            </a:r>
            <a:r>
              <a:rPr lang="pt-BR" dirty="0" err="1"/>
              <a:t>Zaquine</a:t>
            </a:r>
            <a:r>
              <a:rPr lang="pt-BR" dirty="0"/>
              <a:t> Silveira em 2004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Renan Tibiriçá Mendes em 2010
 Douglas Almeida de Moura em 2011
 Luiz Henrique Carmo Castro em 2013
 Carolina Pinheiro em 2017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Caroline Pinheiro em 2018 (em andamento)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98A7CD3-6EA1-415B-926A-5B8AF9FACF81}"/>
              </a:ext>
            </a:extLst>
          </p:cNvPr>
          <p:cNvSpPr/>
          <p:nvPr/>
        </p:nvSpPr>
        <p:spPr>
          <a:xfrm>
            <a:off x="3202830" y="5387078"/>
            <a:ext cx="729753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Nome: </a:t>
            </a:r>
            <a:r>
              <a:rPr lang="pt-BR" i="1" dirty="0"/>
              <a:t>Jefferson da Silva Martins </a:t>
            </a:r>
            <a:r>
              <a:rPr lang="pt-BR" dirty="0"/>
              <a:t>– Encerrado em janeiro de 2018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158DD49-50C4-48D4-A265-38000EC31CFF}"/>
              </a:ext>
            </a:extLst>
          </p:cNvPr>
          <p:cNvSpPr/>
          <p:nvPr/>
        </p:nvSpPr>
        <p:spPr>
          <a:xfrm>
            <a:off x="3202830" y="6052256"/>
            <a:ext cx="729753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Membro organizador do </a:t>
            </a:r>
            <a:r>
              <a:rPr lang="pt-BR" b="1" i="1" dirty="0"/>
              <a:t>I Simpósio Brasileiro Sobre Materiais e Pesquisas Relacionadas</a:t>
            </a:r>
            <a:r>
              <a:rPr lang="pt-BR" dirty="0"/>
              <a:t> de 10 a 13 de abril de 2018 – Juiz de Fora - MG</a:t>
            </a:r>
          </a:p>
        </p:txBody>
      </p:sp>
    </p:spTree>
    <p:extLst>
      <p:ext uri="{BB962C8B-B14F-4D97-AF65-F5344CB8AC3E}">
        <p14:creationId xmlns:p14="http://schemas.microsoft.com/office/powerpoint/2010/main" val="39038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  <p:bldGraphic spid="6" grpId="0">
        <p:bldAsOne/>
      </p:bldGraphic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F6A80-EA0C-4A70-965C-A953EEC12665}"/>
              </a:ext>
            </a:extLst>
          </p:cNvPr>
          <p:cNvSpPr txBox="1">
            <a:spLocks/>
          </p:cNvSpPr>
          <p:nvPr/>
        </p:nvSpPr>
        <p:spPr>
          <a:xfrm>
            <a:off x="4787275" y="191760"/>
            <a:ext cx="6645904" cy="14552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Participação em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Bancas de pós-graduação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AB79F5E9-1DCB-4D34-A36B-D1541065011F}"/>
              </a:ext>
            </a:extLst>
          </p:cNvPr>
          <p:cNvGrpSpPr/>
          <p:nvPr/>
        </p:nvGrpSpPr>
        <p:grpSpPr>
          <a:xfrm>
            <a:off x="609191" y="1413164"/>
            <a:ext cx="10991098" cy="3619846"/>
            <a:chOff x="442081" y="1663358"/>
            <a:chExt cx="10991098" cy="3751079"/>
          </a:xfrm>
        </p:grpSpPr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FBE51738-B87B-45E7-A1B9-5A59B3D9322C}"/>
                </a:ext>
              </a:extLst>
            </p:cNvPr>
            <p:cNvSpPr/>
            <p:nvPr/>
          </p:nvSpPr>
          <p:spPr>
            <a:xfrm>
              <a:off x="2909898" y="2036634"/>
              <a:ext cx="8523281" cy="3000863"/>
            </a:xfrm>
            <a:custGeom>
              <a:avLst/>
              <a:gdLst>
                <a:gd name="connsiteX0" fmla="*/ 500154 w 3000863"/>
                <a:gd name="connsiteY0" fmla="*/ 0 h 8523281"/>
                <a:gd name="connsiteX1" fmla="*/ 2500709 w 3000863"/>
                <a:gd name="connsiteY1" fmla="*/ 0 h 8523281"/>
                <a:gd name="connsiteX2" fmla="*/ 3000863 w 3000863"/>
                <a:gd name="connsiteY2" fmla="*/ 500154 h 8523281"/>
                <a:gd name="connsiteX3" fmla="*/ 3000863 w 3000863"/>
                <a:gd name="connsiteY3" fmla="*/ 8523281 h 8523281"/>
                <a:gd name="connsiteX4" fmla="*/ 3000863 w 3000863"/>
                <a:gd name="connsiteY4" fmla="*/ 8523281 h 8523281"/>
                <a:gd name="connsiteX5" fmla="*/ 0 w 3000863"/>
                <a:gd name="connsiteY5" fmla="*/ 8523281 h 8523281"/>
                <a:gd name="connsiteX6" fmla="*/ 0 w 3000863"/>
                <a:gd name="connsiteY6" fmla="*/ 8523281 h 8523281"/>
                <a:gd name="connsiteX7" fmla="*/ 0 w 3000863"/>
                <a:gd name="connsiteY7" fmla="*/ 500154 h 8523281"/>
                <a:gd name="connsiteX8" fmla="*/ 500154 w 3000863"/>
                <a:gd name="connsiteY8" fmla="*/ 0 h 852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0863" h="8523281">
                  <a:moveTo>
                    <a:pt x="3000863" y="1420576"/>
                  </a:moveTo>
                  <a:lnTo>
                    <a:pt x="3000863" y="7102705"/>
                  </a:lnTo>
                  <a:cubicBezTo>
                    <a:pt x="3000863" y="7887266"/>
                    <a:pt x="2922023" y="8523281"/>
                    <a:pt x="2824770" y="8523281"/>
                  </a:cubicBezTo>
                  <a:lnTo>
                    <a:pt x="0" y="8523281"/>
                  </a:lnTo>
                  <a:lnTo>
                    <a:pt x="0" y="852328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24770" y="0"/>
                  </a:lnTo>
                  <a:cubicBezTo>
                    <a:pt x="2922023" y="0"/>
                    <a:pt x="3000863" y="636015"/>
                    <a:pt x="3000863" y="142057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70315" rIns="394140" bIns="270315" numCol="1" spcCol="1270" anchor="ctr" anchorCtr="0">
              <a:noAutofit/>
            </a:bodyPr>
            <a:lstStyle/>
            <a:p>
              <a:pPr marL="0" lvl="1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pt-BR" sz="1800" b="1" i="1" kern="12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1995BD0C-D02B-49B3-B538-F02A14E31D1A}"/>
                </a:ext>
              </a:extLst>
            </p:cNvPr>
            <p:cNvSpPr/>
            <p:nvPr/>
          </p:nvSpPr>
          <p:spPr>
            <a:xfrm>
              <a:off x="442081" y="1663358"/>
              <a:ext cx="2450337" cy="3751079"/>
            </a:xfrm>
            <a:custGeom>
              <a:avLst/>
              <a:gdLst>
                <a:gd name="connsiteX0" fmla="*/ 0 w 2450337"/>
                <a:gd name="connsiteY0" fmla="*/ 408398 h 3751079"/>
                <a:gd name="connsiteX1" fmla="*/ 408398 w 2450337"/>
                <a:gd name="connsiteY1" fmla="*/ 0 h 3751079"/>
                <a:gd name="connsiteX2" fmla="*/ 2041939 w 2450337"/>
                <a:gd name="connsiteY2" fmla="*/ 0 h 3751079"/>
                <a:gd name="connsiteX3" fmla="*/ 2450337 w 2450337"/>
                <a:gd name="connsiteY3" fmla="*/ 408398 h 3751079"/>
                <a:gd name="connsiteX4" fmla="*/ 2450337 w 2450337"/>
                <a:gd name="connsiteY4" fmla="*/ 3342681 h 3751079"/>
                <a:gd name="connsiteX5" fmla="*/ 2041939 w 2450337"/>
                <a:gd name="connsiteY5" fmla="*/ 3751079 h 3751079"/>
                <a:gd name="connsiteX6" fmla="*/ 408398 w 2450337"/>
                <a:gd name="connsiteY6" fmla="*/ 3751079 h 3751079"/>
                <a:gd name="connsiteX7" fmla="*/ 0 w 2450337"/>
                <a:gd name="connsiteY7" fmla="*/ 3342681 h 3751079"/>
                <a:gd name="connsiteX8" fmla="*/ 0 w 2450337"/>
                <a:gd name="connsiteY8" fmla="*/ 408398 h 375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50337" h="3751079">
                  <a:moveTo>
                    <a:pt x="0" y="408398"/>
                  </a:moveTo>
                  <a:cubicBezTo>
                    <a:pt x="0" y="182846"/>
                    <a:pt x="182846" y="0"/>
                    <a:pt x="408398" y="0"/>
                  </a:cubicBezTo>
                  <a:lnTo>
                    <a:pt x="2041939" y="0"/>
                  </a:lnTo>
                  <a:cubicBezTo>
                    <a:pt x="2267491" y="0"/>
                    <a:pt x="2450337" y="182846"/>
                    <a:pt x="2450337" y="408398"/>
                  </a:cubicBezTo>
                  <a:lnTo>
                    <a:pt x="2450337" y="3342681"/>
                  </a:lnTo>
                  <a:cubicBezTo>
                    <a:pt x="2450337" y="3568233"/>
                    <a:pt x="2267491" y="3751079"/>
                    <a:pt x="2041939" y="3751079"/>
                  </a:cubicBezTo>
                  <a:lnTo>
                    <a:pt x="408398" y="3751079"/>
                  </a:lnTo>
                  <a:cubicBezTo>
                    <a:pt x="182846" y="3751079"/>
                    <a:pt x="0" y="3568233"/>
                    <a:pt x="0" y="3342681"/>
                  </a:cubicBezTo>
                  <a:lnTo>
                    <a:pt x="0" y="408398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816" tIns="157716" rIns="195816" bIns="157716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schemeClr val="bg1"/>
                  </a:solidFill>
                </a:rPr>
                <a:t>Participação em 10 bancas de dissertação de Mestrado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schemeClr val="bg1"/>
                  </a:solidFill>
                </a:rPr>
                <a:t>de 2003 a 2017</a:t>
              </a:r>
            </a:p>
          </p:txBody>
        </p:sp>
      </p:grp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081D42E-C0B6-4896-A9A0-1A8F954C00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470564"/>
              </p:ext>
            </p:extLst>
          </p:nvPr>
        </p:nvGraphicFramePr>
        <p:xfrm>
          <a:off x="591711" y="5165056"/>
          <a:ext cx="11008578" cy="155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F17401C9-8D46-4BF3-B533-9F1CE657E193}"/>
              </a:ext>
            </a:extLst>
          </p:cNvPr>
          <p:cNvSpPr/>
          <p:nvPr/>
        </p:nvSpPr>
        <p:spPr>
          <a:xfrm>
            <a:off x="3244648" y="1741683"/>
            <a:ext cx="8523280" cy="29592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 err="1"/>
              <a:t>Welber</a:t>
            </a:r>
            <a:r>
              <a:rPr lang="pt-BR" i="1" dirty="0"/>
              <a:t> </a:t>
            </a:r>
            <a:r>
              <a:rPr lang="pt-BR" i="1" dirty="0" err="1"/>
              <a:t>Gianini</a:t>
            </a:r>
            <a:r>
              <a:rPr lang="pt-BR" i="1" dirty="0"/>
              <a:t> Quirino</a:t>
            </a:r>
            <a:r>
              <a:rPr lang="pt-BR" dirty="0"/>
              <a:t> – </a:t>
            </a:r>
            <a:r>
              <a:rPr lang="pt-BR" dirty="0" err="1"/>
              <a:t>Orient</a:t>
            </a:r>
            <a:r>
              <a:rPr lang="pt-BR" dirty="0"/>
              <a:t>. </a:t>
            </a:r>
            <a:r>
              <a:rPr lang="pt-BR" dirty="0" err="1"/>
              <a:t>prof</a:t>
            </a:r>
            <a:r>
              <a:rPr lang="pt-BR" dirty="0"/>
              <a:t>(a) Maria J. V. Bell </a:t>
            </a:r>
            <a:r>
              <a:rPr lang="pt-BR" b="1" dirty="0"/>
              <a:t>(2003)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i="1" dirty="0"/>
              <a:t> Joelma de Oliveira Mello </a:t>
            </a:r>
            <a:r>
              <a:rPr lang="pt-BR" dirty="0"/>
              <a:t>– </a:t>
            </a:r>
            <a:r>
              <a:rPr lang="pt-BR" dirty="0" err="1"/>
              <a:t>Orient</a:t>
            </a:r>
            <a:r>
              <a:rPr lang="pt-BR" dirty="0"/>
              <a:t>.  </a:t>
            </a:r>
            <a:r>
              <a:rPr lang="pt-BR" dirty="0" err="1"/>
              <a:t>prof</a:t>
            </a:r>
            <a:r>
              <a:rPr lang="pt-BR" dirty="0"/>
              <a:t>(a) Maria Cristina A. Lopes </a:t>
            </a:r>
            <a:r>
              <a:rPr lang="pt-BR" b="1" dirty="0"/>
              <a:t>(2003)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i="1" dirty="0"/>
              <a:t>César Moura Nascimento </a:t>
            </a:r>
            <a:r>
              <a:rPr lang="pt-BR" dirty="0"/>
              <a:t>– </a:t>
            </a:r>
            <a:r>
              <a:rPr lang="pt-BR" dirty="0" err="1"/>
              <a:t>Orient</a:t>
            </a:r>
            <a:r>
              <a:rPr lang="pt-BR" dirty="0"/>
              <a:t>. </a:t>
            </a:r>
            <a:r>
              <a:rPr lang="pt-BR" dirty="0" err="1"/>
              <a:t>prof</a:t>
            </a:r>
            <a:r>
              <a:rPr lang="pt-BR" dirty="0"/>
              <a:t>(a) Maria J. V. Bell - UFJF </a:t>
            </a:r>
            <a:r>
              <a:rPr lang="pt-BR" b="1" dirty="0"/>
              <a:t>(2004)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i="1" dirty="0"/>
              <a:t> Ricardo </a:t>
            </a:r>
            <a:r>
              <a:rPr lang="pt-BR" i="1" dirty="0" err="1"/>
              <a:t>Luis</a:t>
            </a:r>
            <a:r>
              <a:rPr lang="pt-BR" i="1" dirty="0"/>
              <a:t> Britto Costa</a:t>
            </a:r>
            <a:r>
              <a:rPr lang="pt-BR" dirty="0"/>
              <a:t> – </a:t>
            </a:r>
            <a:r>
              <a:rPr lang="pt-BR" dirty="0" err="1"/>
              <a:t>Orient</a:t>
            </a:r>
            <a:r>
              <a:rPr lang="pt-BR" dirty="0"/>
              <a:t>. do Prof. Bernhard J. </a:t>
            </a:r>
            <a:r>
              <a:rPr lang="pt-BR" dirty="0" err="1"/>
              <a:t>Lesche</a:t>
            </a:r>
            <a:r>
              <a:rPr lang="pt-BR" dirty="0"/>
              <a:t> - UFJF </a:t>
            </a:r>
            <a:r>
              <a:rPr lang="pt-BR" b="1" dirty="0"/>
              <a:t>(2004)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i="1" dirty="0"/>
              <a:t> Helen Silva </a:t>
            </a:r>
            <a:r>
              <a:rPr lang="pt-BR" dirty="0"/>
              <a:t>– </a:t>
            </a:r>
            <a:r>
              <a:rPr lang="pt-BR" dirty="0" err="1"/>
              <a:t>Orient</a:t>
            </a:r>
            <a:r>
              <a:rPr lang="pt-BR" dirty="0"/>
              <a:t>. </a:t>
            </a:r>
            <a:r>
              <a:rPr lang="pt-BR" dirty="0" err="1"/>
              <a:t>prof</a:t>
            </a:r>
            <a:r>
              <a:rPr lang="pt-BR" dirty="0"/>
              <a:t>(a) Maria Cristina </a:t>
            </a:r>
            <a:r>
              <a:rPr lang="pt-BR" dirty="0" err="1"/>
              <a:t>Andreolli</a:t>
            </a:r>
            <a:r>
              <a:rPr lang="pt-BR" dirty="0"/>
              <a:t> Lopes - UFJF </a:t>
            </a:r>
            <a:r>
              <a:rPr lang="pt-BR" b="1" dirty="0"/>
              <a:t>(2006)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b="1" i="1" dirty="0"/>
              <a:t> </a:t>
            </a:r>
            <a:r>
              <a:rPr lang="pt-BR" i="1" dirty="0"/>
              <a:t>Daniel G. M. da Silva </a:t>
            </a:r>
            <a:r>
              <a:rPr lang="pt-BR" dirty="0"/>
              <a:t>- </a:t>
            </a:r>
            <a:r>
              <a:rPr lang="pt-BR" dirty="0" err="1"/>
              <a:t>Orient</a:t>
            </a:r>
            <a:r>
              <a:rPr lang="pt-BR" dirty="0"/>
              <a:t>. </a:t>
            </a:r>
            <a:r>
              <a:rPr lang="pt-BR" dirty="0" err="1"/>
              <a:t>prof</a:t>
            </a:r>
            <a:r>
              <a:rPr lang="pt-BR" dirty="0"/>
              <a:t>(a) Maria Cristina A. Lopes - UFJF </a:t>
            </a:r>
            <a:r>
              <a:rPr lang="pt-BR" b="1" dirty="0"/>
              <a:t>(2009)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b="1" i="1" dirty="0"/>
              <a:t> </a:t>
            </a:r>
            <a:r>
              <a:rPr lang="pt-BR" i="1" dirty="0"/>
              <a:t>Jefferson da Silva Martins </a:t>
            </a:r>
            <a:r>
              <a:rPr lang="pt-BR" dirty="0"/>
              <a:t>– </a:t>
            </a:r>
            <a:r>
              <a:rPr lang="pt-BR" dirty="0" err="1"/>
              <a:t>Orient</a:t>
            </a:r>
            <a:r>
              <a:rPr lang="pt-BR" dirty="0"/>
              <a:t>. prof. Carlos R A Lima - UFJF </a:t>
            </a:r>
            <a:r>
              <a:rPr lang="pt-BR" b="1" dirty="0"/>
              <a:t>(2013) 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b="1" i="1" dirty="0"/>
              <a:t> </a:t>
            </a:r>
            <a:r>
              <a:rPr lang="pt-BR" i="1" dirty="0" err="1"/>
              <a:t>Lyane</a:t>
            </a:r>
            <a:r>
              <a:rPr lang="pt-BR" i="1" dirty="0"/>
              <a:t> M. M. R. Costa </a:t>
            </a:r>
            <a:r>
              <a:rPr lang="pt-BR" dirty="0"/>
              <a:t>– </a:t>
            </a:r>
            <a:r>
              <a:rPr lang="pt-BR" dirty="0" err="1"/>
              <a:t>Orient</a:t>
            </a:r>
            <a:r>
              <a:rPr lang="pt-BR" dirty="0"/>
              <a:t>.  prof. Virgílio C. Anjos – UFJF, </a:t>
            </a:r>
            <a:r>
              <a:rPr lang="pt-BR" dirty="0" err="1"/>
              <a:t>pré</a:t>
            </a:r>
            <a:r>
              <a:rPr lang="pt-BR" dirty="0"/>
              <a:t>-defesa </a:t>
            </a:r>
            <a:r>
              <a:rPr lang="pt-BR" b="1" dirty="0"/>
              <a:t>(2014)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b="1" i="1" dirty="0"/>
              <a:t> </a:t>
            </a:r>
            <a:r>
              <a:rPr lang="pt-BR" i="1" dirty="0"/>
              <a:t>Thales Alves Faraco </a:t>
            </a:r>
            <a:r>
              <a:rPr lang="pt-BR" dirty="0"/>
              <a:t>– </a:t>
            </a:r>
            <a:r>
              <a:rPr lang="pt-BR" dirty="0" err="1"/>
              <a:t>Orient</a:t>
            </a:r>
            <a:r>
              <a:rPr lang="pt-BR" dirty="0"/>
              <a:t>. </a:t>
            </a:r>
            <a:r>
              <a:rPr lang="pt-BR" dirty="0" err="1"/>
              <a:t>Prof</a:t>
            </a:r>
            <a:r>
              <a:rPr lang="pt-BR" dirty="0"/>
              <a:t>(a) Zélia Ludwig – UFJF </a:t>
            </a:r>
            <a:r>
              <a:rPr lang="pt-BR" b="1" dirty="0"/>
              <a:t>(2015)</a:t>
            </a:r>
            <a:endParaRPr lang="pt-BR" b="1" i="1" dirty="0"/>
          </a:p>
          <a:p>
            <a:pPr marL="171450" lvl="1" indent="-171450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Ø"/>
            </a:pPr>
            <a:r>
              <a:rPr lang="pt-BR" b="1" i="1" dirty="0"/>
              <a:t> </a:t>
            </a:r>
            <a:r>
              <a:rPr lang="pt-BR" i="1" dirty="0"/>
              <a:t>Diogo </a:t>
            </a:r>
            <a:r>
              <a:rPr lang="pt-BR" i="1" dirty="0" err="1"/>
              <a:t>Rúbio</a:t>
            </a:r>
            <a:r>
              <a:rPr lang="pt-BR" i="1" dirty="0"/>
              <a:t> </a:t>
            </a:r>
            <a:r>
              <a:rPr lang="pt-BR" i="1" dirty="0" err="1"/>
              <a:t>SantÁnna</a:t>
            </a:r>
            <a:r>
              <a:rPr lang="pt-BR" i="1" dirty="0"/>
              <a:t> das Dores</a:t>
            </a:r>
            <a:r>
              <a:rPr lang="pt-BR" dirty="0"/>
              <a:t> – </a:t>
            </a:r>
            <a:r>
              <a:rPr lang="pt-BR" dirty="0" err="1"/>
              <a:t>Orient</a:t>
            </a:r>
            <a:r>
              <a:rPr lang="pt-BR" dirty="0"/>
              <a:t>. </a:t>
            </a:r>
            <a:r>
              <a:rPr lang="pt-BR" dirty="0" err="1"/>
              <a:t>Prof</a:t>
            </a:r>
            <a:r>
              <a:rPr lang="pt-BR" dirty="0"/>
              <a:t>(a) Zélia Ludwig – UFJF </a:t>
            </a:r>
            <a:r>
              <a:rPr lang="pt-BR" b="1" dirty="0"/>
              <a:t>(2017)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E4981A0-97A6-43E9-804B-754B1DED4C2A}"/>
              </a:ext>
            </a:extLst>
          </p:cNvPr>
          <p:cNvSpPr/>
          <p:nvPr/>
        </p:nvSpPr>
        <p:spPr>
          <a:xfrm>
            <a:off x="3244648" y="5340827"/>
            <a:ext cx="8201474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/>
              <a:t>Edson José de Carvalho </a:t>
            </a:r>
            <a:r>
              <a:rPr lang="pt-BR" dirty="0"/>
              <a:t>-  </a:t>
            </a:r>
            <a:r>
              <a:rPr lang="pt-BR" dirty="0" err="1"/>
              <a:t>Orient</a:t>
            </a:r>
            <a:r>
              <a:rPr lang="pt-BR" dirty="0"/>
              <a:t>. Prof. Edmundo da S. Braga  - UNICAMP </a:t>
            </a:r>
            <a:r>
              <a:rPr lang="pt-BR" b="1" dirty="0"/>
              <a:t>(2008)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/>
              <a:t>Greice K. B. da Costa – </a:t>
            </a:r>
            <a:r>
              <a:rPr lang="pt-BR" dirty="0" err="1"/>
              <a:t>Orient</a:t>
            </a:r>
            <a:r>
              <a:rPr lang="pt-BR" dirty="0"/>
              <a:t>. prof.(a) Lilian Pantoja </a:t>
            </a:r>
            <a:r>
              <a:rPr lang="pt-BR" dirty="0" err="1"/>
              <a:t>Sosman</a:t>
            </a:r>
            <a:r>
              <a:rPr lang="pt-BR" dirty="0"/>
              <a:t> -  UERJ </a:t>
            </a:r>
            <a:r>
              <a:rPr lang="pt-BR" b="1" dirty="0"/>
              <a:t>(2013)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/>
              <a:t>Geraldo H. Silva </a:t>
            </a:r>
            <a:r>
              <a:rPr lang="pt-BR" dirty="0"/>
              <a:t>– </a:t>
            </a:r>
            <a:r>
              <a:rPr lang="pt-BR" dirty="0" err="1"/>
              <a:t>Orient</a:t>
            </a:r>
            <a:r>
              <a:rPr lang="pt-BR" dirty="0"/>
              <a:t>. prof. Bernhard J. </a:t>
            </a:r>
            <a:r>
              <a:rPr lang="pt-BR" dirty="0" err="1"/>
              <a:t>Lesche</a:t>
            </a:r>
            <a:r>
              <a:rPr lang="pt-BR" dirty="0"/>
              <a:t> – UFJF,  </a:t>
            </a:r>
            <a:r>
              <a:rPr lang="pt-BR" dirty="0" err="1"/>
              <a:t>pré</a:t>
            </a:r>
            <a:r>
              <a:rPr lang="pt-BR" dirty="0"/>
              <a:t>-defesa </a:t>
            </a:r>
            <a:r>
              <a:rPr lang="pt-BR" b="1" dirty="0"/>
              <a:t>(2014)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/>
              <a:t>Tibério de Paula Netto – </a:t>
            </a:r>
            <a:r>
              <a:rPr lang="pt-BR" dirty="0" err="1"/>
              <a:t>Orient</a:t>
            </a:r>
            <a:r>
              <a:rPr lang="pt-BR" dirty="0"/>
              <a:t>. Ilya Shapiro – UFJF,</a:t>
            </a:r>
            <a:r>
              <a:rPr lang="pt-BR" i="1" dirty="0"/>
              <a:t> </a:t>
            </a:r>
            <a:r>
              <a:rPr lang="pt-BR" dirty="0" err="1"/>
              <a:t>pré</a:t>
            </a:r>
            <a:r>
              <a:rPr lang="pt-BR" dirty="0"/>
              <a:t> – defesa </a:t>
            </a:r>
            <a:r>
              <a:rPr lang="pt-BR" b="1" dirty="0"/>
              <a:t>(2017)</a:t>
            </a:r>
          </a:p>
        </p:txBody>
      </p:sp>
    </p:spTree>
    <p:extLst>
      <p:ext uri="{BB962C8B-B14F-4D97-AF65-F5344CB8AC3E}">
        <p14:creationId xmlns:p14="http://schemas.microsoft.com/office/powerpoint/2010/main" val="6709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F390DF-8E2A-49B2-BCAD-ECE164BAA418}"/>
              </a:ext>
            </a:extLst>
          </p:cNvPr>
          <p:cNvSpPr txBox="1">
            <a:spLocks/>
          </p:cNvSpPr>
          <p:nvPr/>
        </p:nvSpPr>
        <p:spPr>
          <a:xfrm>
            <a:off x="5654040" y="180785"/>
            <a:ext cx="5181600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Pesquisa Atual –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resultados inéditos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F6C4C4E-674F-42A8-BC3C-C97EBD119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148722"/>
              </p:ext>
            </p:extLst>
          </p:nvPr>
        </p:nvGraphicFramePr>
        <p:xfrm>
          <a:off x="591710" y="1392664"/>
          <a:ext cx="11008578" cy="141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66397E4D-25FA-4CCA-B5B5-626E38CE7EF2}"/>
              </a:ext>
            </a:extLst>
          </p:cNvPr>
          <p:cNvSpPr/>
          <p:nvPr/>
        </p:nvSpPr>
        <p:spPr>
          <a:xfrm>
            <a:off x="591710" y="3029667"/>
            <a:ext cx="11043444" cy="399333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Resultados da pesquisa</a:t>
            </a:r>
            <a:endParaRPr lang="pt-BR" baseline="30000" dirty="0"/>
          </a:p>
        </p:txBody>
      </p:sp>
      <p:sp>
        <p:nvSpPr>
          <p:cNvPr id="5" name="Retângulo: Cantos Superiores Arredondados 6">
            <a:extLst>
              <a:ext uri="{FF2B5EF4-FFF2-40B4-BE49-F238E27FC236}">
                <a16:creationId xmlns:a16="http://schemas.microsoft.com/office/drawing/2014/main" id="{7A62517B-19B6-4CFC-9CAF-E6EB0AFC5A65}"/>
              </a:ext>
            </a:extLst>
          </p:cNvPr>
          <p:cNvSpPr/>
          <p:nvPr/>
        </p:nvSpPr>
        <p:spPr>
          <a:xfrm flipV="1">
            <a:off x="606365" y="3434366"/>
            <a:ext cx="11013340" cy="3200400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DBD09DF-9F96-4DEC-A7ED-F6D2C56CD2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7" y="3619719"/>
            <a:ext cx="2427902" cy="15846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F577265-6553-4E26-BB59-CA89688081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67" y="5389675"/>
            <a:ext cx="2427902" cy="114114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35A714D-E211-4FF1-9692-553A0A3AC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66" y="3648965"/>
            <a:ext cx="3567970" cy="2858611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3AB6CF6A-204F-4146-B0CE-CAFDDB404D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52" y="3672366"/>
            <a:ext cx="3544907" cy="283520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3DC1E45-B84A-438C-A1ED-3C77660B7404}"/>
              </a:ext>
            </a:extLst>
          </p:cNvPr>
          <p:cNvSpPr/>
          <p:nvPr/>
        </p:nvSpPr>
        <p:spPr>
          <a:xfrm>
            <a:off x="3232335" y="1641989"/>
            <a:ext cx="8149602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Parte dessa pesquisa está sendo submetida para publicação no </a:t>
            </a:r>
            <a:r>
              <a:rPr lang="en-US" b="1" i="1" dirty="0"/>
              <a:t>International Journal of Mass Spectrometry</a:t>
            </a:r>
            <a:r>
              <a:rPr lang="en-US" dirty="0"/>
              <a:t>, com o </a:t>
            </a:r>
            <a:r>
              <a:rPr lang="en-US" dirty="0" err="1"/>
              <a:t>titulo</a:t>
            </a:r>
            <a:r>
              <a:rPr lang="en-US" dirty="0"/>
              <a:t>: “</a:t>
            </a:r>
            <a:r>
              <a:rPr lang="en-US" i="1" dirty="0"/>
              <a:t>Measurement of chemical kinetics in SU-8 negative photoresists using laser desorption ionization mass spectrometry</a:t>
            </a:r>
            <a:r>
              <a:rPr lang="en-US" dirty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1652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0CAB32-3C90-45F7-B191-3038286C1E43}"/>
              </a:ext>
            </a:extLst>
          </p:cNvPr>
          <p:cNvSpPr txBox="1">
            <a:spLocks/>
          </p:cNvSpPr>
          <p:nvPr/>
        </p:nvSpPr>
        <p:spPr>
          <a:xfrm>
            <a:off x="2305050" y="1457642"/>
            <a:ext cx="7307580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rgbClr val="FF0000"/>
                </a:solidFill>
              </a:rPr>
              <a:t>Atividades na </a:t>
            </a:r>
            <a:r>
              <a:rPr lang="pt-BR" sz="6000" dirty="0" err="1">
                <a:solidFill>
                  <a:srgbClr val="FF0000"/>
                </a:solidFill>
              </a:rPr>
              <a:t>ufjf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79B79CB-72B9-40C5-A5EF-B7FEA8D1695B}"/>
              </a:ext>
            </a:extLst>
          </p:cNvPr>
          <p:cNvSpPr txBox="1">
            <a:spLocks/>
          </p:cNvSpPr>
          <p:nvPr/>
        </p:nvSpPr>
        <p:spPr>
          <a:xfrm>
            <a:off x="3925660" y="2892901"/>
            <a:ext cx="4066359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dirty="0">
                <a:solidFill>
                  <a:srgbClr val="02AA12"/>
                </a:solidFill>
              </a:rPr>
              <a:t>ensino</a:t>
            </a:r>
          </a:p>
        </p:txBody>
      </p:sp>
    </p:spTree>
    <p:extLst>
      <p:ext uri="{BB962C8B-B14F-4D97-AF65-F5344CB8AC3E}">
        <p14:creationId xmlns:p14="http://schemas.microsoft.com/office/powerpoint/2010/main" val="23145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BC13BC3-9A54-4A4A-9AE6-2279F84E3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135944"/>
              </p:ext>
            </p:extLst>
          </p:nvPr>
        </p:nvGraphicFramePr>
        <p:xfrm>
          <a:off x="591711" y="1454677"/>
          <a:ext cx="11008578" cy="1449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31F3EA35-036A-415B-BC7E-0C278D278C58}"/>
              </a:ext>
            </a:extLst>
          </p:cNvPr>
          <p:cNvSpPr txBox="1">
            <a:spLocks/>
          </p:cNvSpPr>
          <p:nvPr/>
        </p:nvSpPr>
        <p:spPr>
          <a:xfrm>
            <a:off x="6270171" y="244929"/>
            <a:ext cx="4581798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Período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anterior ao reuni 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A6528B6-FC54-481A-97B5-60104FB425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4135929"/>
              </p:ext>
            </p:extLst>
          </p:nvPr>
        </p:nvGraphicFramePr>
        <p:xfrm>
          <a:off x="591711" y="3084180"/>
          <a:ext cx="11008578" cy="212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635F8FF-0BF8-42D0-BD30-E084E02A84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893448"/>
              </p:ext>
            </p:extLst>
          </p:nvPr>
        </p:nvGraphicFramePr>
        <p:xfrm>
          <a:off x="591711" y="5403323"/>
          <a:ext cx="11008578" cy="1209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id="{218909A5-4003-485F-9C15-96580B198F21}"/>
              </a:ext>
            </a:extLst>
          </p:cNvPr>
          <p:cNvSpPr/>
          <p:nvPr/>
        </p:nvSpPr>
        <p:spPr>
          <a:xfrm>
            <a:off x="3218070" y="1691728"/>
            <a:ext cx="805953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Participação no projeto de desenvolvimento de aulas digitais  da disciplina teórica de </a:t>
            </a:r>
            <a:r>
              <a:rPr lang="pt-BR" b="1" i="1" dirty="0"/>
              <a:t>Física IV</a:t>
            </a:r>
            <a:r>
              <a:rPr lang="pt-BR" dirty="0"/>
              <a:t> usando recursos gráficos e simulações computacionais</a:t>
            </a:r>
            <a:endParaRPr lang="pt-BR" baseline="-25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917F21B-EF79-4FBF-ADC4-FA9DF7E83F7C}"/>
              </a:ext>
            </a:extLst>
          </p:cNvPr>
          <p:cNvSpPr/>
          <p:nvPr/>
        </p:nvSpPr>
        <p:spPr>
          <a:xfrm>
            <a:off x="3233310" y="2302697"/>
            <a:ext cx="482865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O método foi extinto no ano de </a:t>
            </a:r>
            <a:r>
              <a:rPr lang="pt-BR" b="1" dirty="0"/>
              <a:t>2004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24A50A1-FAFD-4258-802E-77CB292DB41F}"/>
              </a:ext>
            </a:extLst>
          </p:cNvPr>
          <p:cNvSpPr/>
          <p:nvPr/>
        </p:nvSpPr>
        <p:spPr>
          <a:xfrm>
            <a:off x="3229429" y="3358195"/>
            <a:ext cx="835562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Projeto e elaboração de 10 (dez) novos experimentos de óptica e física moderna para o </a:t>
            </a:r>
            <a:r>
              <a:rPr lang="pt-BR" b="1" i="1" dirty="0"/>
              <a:t>Laboratório de Física IV</a:t>
            </a:r>
            <a:endParaRPr lang="pt-BR" baseline="-25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650CEAC-D6D3-4545-93C7-7EC2A295E5C3}"/>
              </a:ext>
            </a:extLst>
          </p:cNvPr>
          <p:cNvSpPr/>
          <p:nvPr/>
        </p:nvSpPr>
        <p:spPr>
          <a:xfrm>
            <a:off x="3235960" y="4004526"/>
            <a:ext cx="8355620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Elaboração de uma apostila para o novo laboratório, com o título: “</a:t>
            </a:r>
            <a:r>
              <a:rPr lang="pt-BR" b="1" i="1" dirty="0"/>
              <a:t>Roteiro Experimental de Laboratório de Física IV</a:t>
            </a:r>
            <a:r>
              <a:rPr lang="pt-BR" dirty="0"/>
              <a:t>”, disponível em: </a:t>
            </a:r>
            <a:r>
              <a:rPr lang="pt-BR" dirty="0">
                <a:solidFill>
                  <a:schemeClr val="accent1"/>
                </a:solidFill>
              </a:rPr>
              <a:t>http://www.fisica.ufjf.br/~cralima/index_arquivos/Page491.htm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AD30C56-AB92-47FC-A6D9-F862BEC1069B}"/>
              </a:ext>
            </a:extLst>
          </p:cNvPr>
          <p:cNvSpPr/>
          <p:nvPr/>
        </p:nvSpPr>
        <p:spPr>
          <a:xfrm>
            <a:off x="3235960" y="5543707"/>
            <a:ext cx="8514080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Elaboração das ementas e sugestão de bibliografias para as disciplinas: </a:t>
            </a:r>
            <a:r>
              <a:rPr lang="pt-BR" b="1" i="1" dirty="0"/>
              <a:t>Física Moderna</a:t>
            </a:r>
            <a:r>
              <a:rPr lang="pt-BR" dirty="0"/>
              <a:t>, </a:t>
            </a:r>
            <a:r>
              <a:rPr lang="pt-BR" b="1" i="1" dirty="0"/>
              <a:t>Laboratório de Física Moderna</a:t>
            </a:r>
            <a:r>
              <a:rPr lang="pt-BR" dirty="0"/>
              <a:t>, </a:t>
            </a:r>
            <a:r>
              <a:rPr lang="pt-BR" b="1" i="1" dirty="0"/>
              <a:t>Estrutura da Matéria I</a:t>
            </a:r>
            <a:r>
              <a:rPr lang="pt-BR" b="1" dirty="0"/>
              <a:t>  </a:t>
            </a:r>
            <a:r>
              <a:rPr lang="pt-BR" dirty="0"/>
              <a:t>e </a:t>
            </a:r>
            <a:r>
              <a:rPr lang="pt-BR" b="1" i="1" dirty="0"/>
              <a:t>Estrutura da Matéria II</a:t>
            </a:r>
          </a:p>
        </p:txBody>
      </p:sp>
    </p:spTree>
    <p:extLst>
      <p:ext uri="{BB962C8B-B14F-4D97-AF65-F5344CB8AC3E}">
        <p14:creationId xmlns:p14="http://schemas.microsoft.com/office/powerpoint/2010/main" val="1428252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4" grpId="0">
        <p:bldAsOne/>
      </p:bldGraphic>
      <p:bldGraphic spid="6" grpId="0">
        <p:bldAsOne/>
      </p:bldGraphic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0A1BE7D-9861-4657-BC48-400EE0F3C1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999634"/>
              </p:ext>
            </p:extLst>
          </p:nvPr>
        </p:nvGraphicFramePr>
        <p:xfrm>
          <a:off x="461083" y="1404257"/>
          <a:ext cx="11008578" cy="186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: Cantos Superiores Arredondados 3">
            <a:extLst>
              <a:ext uri="{FF2B5EF4-FFF2-40B4-BE49-F238E27FC236}">
                <a16:creationId xmlns:a16="http://schemas.microsoft.com/office/drawing/2014/main" id="{6B61554A-5E50-4DE6-A8FA-75E2D6F4DA94}"/>
              </a:ext>
            </a:extLst>
          </p:cNvPr>
          <p:cNvSpPr/>
          <p:nvPr/>
        </p:nvSpPr>
        <p:spPr>
          <a:xfrm>
            <a:off x="461083" y="3397625"/>
            <a:ext cx="11051381" cy="344764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 Laboratório de Física Moderna na sua última versão em 2015</a:t>
            </a:r>
            <a:endParaRPr lang="pt-BR" baseline="30000" dirty="0"/>
          </a:p>
        </p:txBody>
      </p:sp>
      <p:sp>
        <p:nvSpPr>
          <p:cNvPr id="5" name="Retângulo: Cantos Superiores Arredondados 6">
            <a:extLst>
              <a:ext uri="{FF2B5EF4-FFF2-40B4-BE49-F238E27FC236}">
                <a16:creationId xmlns:a16="http://schemas.microsoft.com/office/drawing/2014/main" id="{544CEC85-6DC5-4614-B403-346088F99FB0}"/>
              </a:ext>
            </a:extLst>
          </p:cNvPr>
          <p:cNvSpPr/>
          <p:nvPr/>
        </p:nvSpPr>
        <p:spPr>
          <a:xfrm flipV="1">
            <a:off x="483675" y="3780887"/>
            <a:ext cx="11013340" cy="2930156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1201A8B-11D0-46B3-9A22-2E705B869E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1" y="3954461"/>
            <a:ext cx="1844747" cy="26829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AA0B4E2-B09B-43E2-9C18-C999F36337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24" y="4052899"/>
            <a:ext cx="3153318" cy="261780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DA7BAE7-AC88-457B-9980-044F90E7B5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07" y="4052218"/>
            <a:ext cx="3153318" cy="260287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5BDFB3E-2136-4547-AFE0-B77FA1CDD512}"/>
              </a:ext>
            </a:extLst>
          </p:cNvPr>
          <p:cNvSpPr/>
          <p:nvPr/>
        </p:nvSpPr>
        <p:spPr>
          <a:xfrm>
            <a:off x="3022108" y="1665797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Projeto e elaboração de 08 (oito) novos experimentos de física moderna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0BD959D-F686-4CC0-ADE5-DDD53EB7BD9B}"/>
              </a:ext>
            </a:extLst>
          </p:cNvPr>
          <p:cNvSpPr/>
          <p:nvPr/>
        </p:nvSpPr>
        <p:spPr>
          <a:xfrm>
            <a:off x="3023014" y="2070122"/>
            <a:ext cx="8446647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Elaboração de duas apostila para o novo laboratório, com os títulos: “</a:t>
            </a:r>
            <a:r>
              <a:rPr lang="pt-BR" b="1" i="1" dirty="0"/>
              <a:t>Tópicos de Laboratório de Física Moderna</a:t>
            </a:r>
            <a:r>
              <a:rPr lang="pt-BR" dirty="0"/>
              <a:t>”  e “</a:t>
            </a:r>
            <a:r>
              <a:rPr lang="pt-BR" b="1" i="1" dirty="0"/>
              <a:t>Teoria de Erros Medidas e Gráficos</a:t>
            </a:r>
            <a:r>
              <a:rPr lang="pt-BR" dirty="0"/>
              <a:t>", ambas disponíveis em </a:t>
            </a:r>
            <a:r>
              <a:rPr lang="pt-BR" dirty="0">
                <a:solidFill>
                  <a:schemeClr val="accent1"/>
                </a:solidFill>
              </a:rPr>
              <a:t>http://www.fisica.ufjf.br/~cralima/index_arquivos/Page491.htm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5340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P spid="5" grpId="0" animBg="1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C311C-BE0E-447C-8C1E-3E8589E4A1F2}"/>
              </a:ext>
            </a:extLst>
          </p:cNvPr>
          <p:cNvSpPr txBox="1">
            <a:spLocks/>
          </p:cNvSpPr>
          <p:nvPr/>
        </p:nvSpPr>
        <p:spPr>
          <a:xfrm>
            <a:off x="7165570" y="228600"/>
            <a:ext cx="2853641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Período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Após reuni 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AE3793F-D192-4736-8EDF-E98DBDDF37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093403"/>
              </p:ext>
            </p:extLst>
          </p:nvPr>
        </p:nvGraphicFramePr>
        <p:xfrm>
          <a:off x="591711" y="1410285"/>
          <a:ext cx="11008578" cy="1266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98DCDD0-876D-434C-8894-7B2C19BC7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507168"/>
              </p:ext>
            </p:extLst>
          </p:nvPr>
        </p:nvGraphicFramePr>
        <p:xfrm>
          <a:off x="591711" y="2825906"/>
          <a:ext cx="11008578" cy="1703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CDBCA1D-7291-4FB3-8440-99A0107BA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6396448"/>
              </p:ext>
            </p:extLst>
          </p:nvPr>
        </p:nvGraphicFramePr>
        <p:xfrm>
          <a:off x="591711" y="4695413"/>
          <a:ext cx="11008578" cy="205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846CB1AC-A00E-416D-8962-116828DD220E}"/>
              </a:ext>
            </a:extLst>
          </p:cNvPr>
          <p:cNvSpPr/>
          <p:nvPr/>
        </p:nvSpPr>
        <p:spPr>
          <a:xfrm>
            <a:off x="3230265" y="1720325"/>
            <a:ext cx="8230215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Participação ativa na elaboração da nova grade curricular imposta pelo REUNI com a criação do </a:t>
            </a:r>
            <a:r>
              <a:rPr lang="pt-BR" b="1" i="1" dirty="0"/>
              <a:t>Curso de Ciência Exatas</a:t>
            </a:r>
            <a:r>
              <a:rPr lang="pt-BR" dirty="0"/>
              <a:t> no ICE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1589DFE-7218-4466-ADDB-4AA50363C6D7}"/>
              </a:ext>
            </a:extLst>
          </p:cNvPr>
          <p:cNvSpPr/>
          <p:nvPr/>
        </p:nvSpPr>
        <p:spPr>
          <a:xfrm>
            <a:off x="3230264" y="3077367"/>
            <a:ext cx="8230215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Criação de uma nova apostila para as disciplinas teóricas </a:t>
            </a:r>
            <a:r>
              <a:rPr lang="pt-BR" b="1" i="1" dirty="0"/>
              <a:t>Física Moderna</a:t>
            </a:r>
            <a:r>
              <a:rPr lang="pt-BR" dirty="0"/>
              <a:t>, </a:t>
            </a:r>
            <a:r>
              <a:rPr lang="pt-BR" b="1" i="1" dirty="0"/>
              <a:t>Estrutura da Matéria I</a:t>
            </a:r>
            <a:r>
              <a:rPr lang="pt-BR" dirty="0"/>
              <a:t>  e</a:t>
            </a:r>
            <a:r>
              <a:rPr lang="pt-BR" b="1" i="1" dirty="0"/>
              <a:t> Estrutura da Matéria II</a:t>
            </a:r>
            <a:r>
              <a:rPr lang="pt-BR" dirty="0"/>
              <a:t>, com o título: “</a:t>
            </a:r>
            <a:r>
              <a:rPr lang="pt-BR" b="1" i="1" dirty="0"/>
              <a:t>Introdução à Física Moderna</a:t>
            </a:r>
            <a:r>
              <a:rPr lang="pt-BR" dirty="0"/>
              <a:t>“, disponível em: </a:t>
            </a:r>
            <a:r>
              <a:rPr lang="pt-BR" dirty="0">
                <a:solidFill>
                  <a:schemeClr val="accent1"/>
                </a:solidFill>
              </a:rPr>
              <a:t>http://www.fisica.ufjf.br/~cralima/index_arquivos/Page491.htm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F92950B-61E9-4ECE-BCE7-8660C6376798}"/>
              </a:ext>
            </a:extLst>
          </p:cNvPr>
          <p:cNvSpPr/>
          <p:nvPr/>
        </p:nvSpPr>
        <p:spPr>
          <a:xfrm>
            <a:off x="3230263" y="4933140"/>
            <a:ext cx="8230215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Escolha, montagem e teste de 10 (dez) novos experimentos para serem utilizados na disciplina </a:t>
            </a:r>
            <a:r>
              <a:rPr lang="pt-BR" b="1" i="1" dirty="0"/>
              <a:t>Laboratório de Física I</a:t>
            </a:r>
            <a:endParaRPr lang="pt-BR" baseline="-25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297947E-0FA7-4C56-89C0-348787BE6CB7}"/>
              </a:ext>
            </a:extLst>
          </p:cNvPr>
          <p:cNvSpPr/>
          <p:nvPr/>
        </p:nvSpPr>
        <p:spPr>
          <a:xfrm>
            <a:off x="3230263" y="5534767"/>
            <a:ext cx="8230215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Edição dos novos roteiros experimentais para o </a:t>
            </a:r>
            <a:r>
              <a:rPr lang="pt-BR" b="1" i="1" dirty="0"/>
              <a:t>Laboratório de Física I</a:t>
            </a:r>
            <a:r>
              <a:rPr lang="pt-BR" dirty="0"/>
              <a:t>, disponível em:</a:t>
            </a:r>
            <a:r>
              <a:rPr lang="pt-BR" dirty="0">
                <a:solidFill>
                  <a:schemeClr val="accent1"/>
                </a:solidFill>
              </a:rPr>
              <a:t> http://www.ufjf.br/fisica/disciplinas/roteiros-dos-laboratorios/laboratorio-de-fisica-1/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95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FDCB134-1315-4038-A3D8-D51E5C7E7B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5081135"/>
              </p:ext>
            </p:extLst>
          </p:nvPr>
        </p:nvGraphicFramePr>
        <p:xfrm>
          <a:off x="591711" y="1362011"/>
          <a:ext cx="11008578" cy="1447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7B10AF0-573A-481E-9DA8-657213A861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767550"/>
              </p:ext>
            </p:extLst>
          </p:nvPr>
        </p:nvGraphicFramePr>
        <p:xfrm>
          <a:off x="591711" y="2942706"/>
          <a:ext cx="11008578" cy="374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73C60A06-348B-453E-8A05-C42004B180F0}"/>
              </a:ext>
            </a:extLst>
          </p:cNvPr>
          <p:cNvSpPr/>
          <p:nvPr/>
        </p:nvSpPr>
        <p:spPr>
          <a:xfrm>
            <a:off x="3047385" y="1465378"/>
            <a:ext cx="8778855" cy="12003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Adaptação da apostila “</a:t>
            </a:r>
            <a:r>
              <a:rPr lang="pt-BR" b="1" i="1" dirty="0"/>
              <a:t>Teoria de Erros, Medidas e Gráficos</a:t>
            </a:r>
            <a:r>
              <a:rPr lang="pt-BR" dirty="0"/>
              <a:t>” para o novo </a:t>
            </a:r>
            <a:r>
              <a:rPr lang="pt-BR" b="1" i="1" dirty="0"/>
              <a:t>Laboratório de Física I</a:t>
            </a:r>
            <a:r>
              <a:rPr lang="pt-BR" dirty="0"/>
              <a:t>. Novo nome: “</a:t>
            </a:r>
            <a:r>
              <a:rPr lang="pt-BR" b="1" i="1" dirty="0"/>
              <a:t>Análise de Dados para Laboratório de Física”</a:t>
            </a:r>
            <a:r>
              <a:rPr lang="pt-BR" dirty="0"/>
              <a:t>,</a:t>
            </a:r>
            <a:r>
              <a:rPr lang="pt-BR" b="1" i="1" dirty="0"/>
              <a:t> </a:t>
            </a:r>
            <a:r>
              <a:rPr lang="pt-BR" dirty="0"/>
              <a:t> disponível em</a:t>
            </a:r>
            <a:r>
              <a:rPr lang="pt-BR" dirty="0">
                <a:solidFill>
                  <a:schemeClr val="accent1"/>
                </a:solidFill>
              </a:rPr>
              <a:t> http://www.ufjf.br/fisica/disciplinas/roteiros-dos-laboratorios/laboratorio-de-fisica-1/</a:t>
            </a:r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05076FA-C1E7-44CB-AD18-2C5CAE461A9B}"/>
              </a:ext>
            </a:extLst>
          </p:cNvPr>
          <p:cNvSpPr/>
          <p:nvPr/>
        </p:nvSpPr>
        <p:spPr>
          <a:xfrm>
            <a:off x="3649364" y="3243409"/>
            <a:ext cx="7574895" cy="31393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Cristiano F. de Melo em 1998
 Cesar Moura Nascimento em 2002
 </a:t>
            </a:r>
            <a:r>
              <a:rPr lang="pt-BR" dirty="0" err="1"/>
              <a:t>Luis</a:t>
            </a:r>
            <a:r>
              <a:rPr lang="pt-BR" dirty="0"/>
              <a:t> Fernando de Ávila em 2003
 </a:t>
            </a:r>
            <a:r>
              <a:rPr lang="pt-BR" dirty="0" err="1"/>
              <a:t>Magnória</a:t>
            </a:r>
            <a:r>
              <a:rPr lang="pt-BR" dirty="0"/>
              <a:t> Vieira dos Santos em 2005</a:t>
            </a:r>
            <a:endParaRPr lang="pt-BR" baseline="-25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Daniel Gustavo Mesquita da Silva e Alberto da Costa </a:t>
            </a:r>
            <a:r>
              <a:rPr lang="pt-BR" dirty="0" err="1"/>
              <a:t>Assafrão</a:t>
            </a:r>
            <a:r>
              <a:rPr lang="pt-BR" dirty="0"/>
              <a:t> em 2006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Elton Soares de Lima Filho em 2007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Alysson Miranda de Freitas em 2008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Everton Luiz Martins da Paixão em 2011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it-IT" dirty="0"/>
              <a:t> Rita de Cássia Polito Vita Alessio e </a:t>
            </a:r>
            <a:r>
              <a:rPr lang="pt-BR" dirty="0"/>
              <a:t>Lucélia </a:t>
            </a:r>
            <a:r>
              <a:rPr lang="pt-BR" dirty="0" err="1"/>
              <a:t>Celes</a:t>
            </a:r>
            <a:r>
              <a:rPr lang="pt-BR" dirty="0"/>
              <a:t> de Souza</a:t>
            </a:r>
            <a:r>
              <a:rPr lang="it-IT" dirty="0"/>
              <a:t> em 2013</a:t>
            </a:r>
            <a:endParaRPr lang="pt-BR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Humberto Vargas Duque em 2014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Isis Lee da Silva em 2015</a:t>
            </a:r>
          </a:p>
        </p:txBody>
      </p:sp>
    </p:spTree>
    <p:extLst>
      <p:ext uri="{BB962C8B-B14F-4D97-AF65-F5344CB8AC3E}">
        <p14:creationId xmlns:p14="http://schemas.microsoft.com/office/powerpoint/2010/main" val="28766192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52188-4F43-4FCD-A3B6-6A7918277947}"/>
              </a:ext>
            </a:extLst>
          </p:cNvPr>
          <p:cNvSpPr txBox="1">
            <a:spLocks/>
          </p:cNvSpPr>
          <p:nvPr/>
        </p:nvSpPr>
        <p:spPr>
          <a:xfrm>
            <a:off x="4655127" y="228600"/>
            <a:ext cx="6816437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O curso de Licenciatura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em Física a Distância na UFJF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E0182BA-BF5E-4E3B-8C4C-89DE36393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9324137"/>
              </p:ext>
            </p:extLst>
          </p:nvPr>
        </p:nvGraphicFramePr>
        <p:xfrm>
          <a:off x="591711" y="1410286"/>
          <a:ext cx="11008578" cy="112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526558-CF75-4A78-A92D-AAB7DE7D8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5697032"/>
              </p:ext>
            </p:extLst>
          </p:nvPr>
        </p:nvGraphicFramePr>
        <p:xfrm>
          <a:off x="591711" y="2726575"/>
          <a:ext cx="11008578" cy="211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37DA2D3-7ADE-467F-AA74-58C5EB371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618647"/>
              </p:ext>
            </p:extLst>
          </p:nvPr>
        </p:nvGraphicFramePr>
        <p:xfrm>
          <a:off x="591711" y="5024439"/>
          <a:ext cx="11008578" cy="1687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FE25879A-744E-4638-8F77-83D891D96FAF}"/>
              </a:ext>
            </a:extLst>
          </p:cNvPr>
          <p:cNvSpPr/>
          <p:nvPr/>
        </p:nvSpPr>
        <p:spPr>
          <a:xfrm>
            <a:off x="3152031" y="1515455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Primeiro coordenador: </a:t>
            </a:r>
            <a:r>
              <a:rPr lang="pt-BR" i="1" dirty="0"/>
              <a:t>Prof. Helder Couto</a:t>
            </a:r>
            <a:endParaRPr lang="pt-BR" i="1" baseline="-25000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67D491-F087-47CF-AD12-F8F2C425FA8D}"/>
              </a:ext>
            </a:extLst>
          </p:cNvPr>
          <p:cNvSpPr/>
          <p:nvPr/>
        </p:nvSpPr>
        <p:spPr>
          <a:xfrm>
            <a:off x="3152031" y="1778627"/>
            <a:ext cx="8319533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O curso foi iniciado, nos mesmos moldes do CEDERJ, com 4 (quatro) polos de apoio: </a:t>
            </a:r>
            <a:r>
              <a:rPr lang="pt-BR" b="1" i="1" dirty="0"/>
              <a:t>Lavras</a:t>
            </a:r>
            <a:r>
              <a:rPr lang="pt-BR" dirty="0"/>
              <a:t>, </a:t>
            </a:r>
            <a:r>
              <a:rPr lang="pt-BR" b="1" i="1" dirty="0"/>
              <a:t>Timóteo</a:t>
            </a:r>
            <a:r>
              <a:rPr lang="pt-BR" dirty="0"/>
              <a:t>, </a:t>
            </a:r>
            <a:r>
              <a:rPr lang="pt-BR" b="1" i="1" dirty="0"/>
              <a:t>Ilicínea </a:t>
            </a:r>
            <a:r>
              <a:rPr lang="pt-BR" dirty="0"/>
              <a:t>e </a:t>
            </a:r>
            <a:r>
              <a:rPr lang="pt-BR" b="1" i="1" dirty="0"/>
              <a:t>Santa Rita de Caldas </a:t>
            </a:r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7C64461-49B3-4592-9523-372670B6CFB4}"/>
              </a:ext>
            </a:extLst>
          </p:cNvPr>
          <p:cNvSpPr/>
          <p:nvPr/>
        </p:nvSpPr>
        <p:spPr>
          <a:xfrm>
            <a:off x="3189316" y="2925233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Treinamento de professores e tutores presenciais na cidade de Três Rios – RJ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11DC300-7CE9-4750-B5EA-77F66438464F}"/>
              </a:ext>
            </a:extLst>
          </p:cNvPr>
          <p:cNvSpPr/>
          <p:nvPr/>
        </p:nvSpPr>
        <p:spPr>
          <a:xfrm>
            <a:off x="3189315" y="3210520"/>
            <a:ext cx="7870609" cy="92333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Preparação de videoaulas dos </a:t>
            </a:r>
            <a:r>
              <a:rPr lang="pt-BR" b="1" i="1" dirty="0"/>
              <a:t>laboratórios de ICFI </a:t>
            </a:r>
            <a:r>
              <a:rPr lang="pt-BR" dirty="0"/>
              <a:t>e </a:t>
            </a:r>
            <a:r>
              <a:rPr lang="pt-BR" b="1" i="1" dirty="0"/>
              <a:t>ICFII</a:t>
            </a:r>
            <a:r>
              <a:rPr lang="pt-BR" dirty="0"/>
              <a:t>, disponível em: </a:t>
            </a:r>
            <a:r>
              <a:rPr lang="pt-BR" dirty="0">
                <a:hlinkClick r:id="rId17"/>
              </a:rPr>
              <a:t>https://www.youtube.com/watch?v=NAr-YNbAVBA&amp;feature=youtu.be</a:t>
            </a:r>
            <a:r>
              <a:rPr lang="pt-BR" dirty="0"/>
              <a:t> e </a:t>
            </a:r>
            <a:r>
              <a:rPr lang="pt-BR" dirty="0">
                <a:hlinkClick r:id="rId17"/>
              </a:rPr>
              <a:t>https://www.youtube.com/watch?v=NAr-YNbAVBA&amp;feature=youtu.be</a:t>
            </a:r>
            <a:r>
              <a:rPr lang="pt-BR" dirty="0"/>
              <a:t>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FECB388-4ED4-41D6-8420-AE067E3E14A3}"/>
              </a:ext>
            </a:extLst>
          </p:cNvPr>
          <p:cNvSpPr/>
          <p:nvPr/>
        </p:nvSpPr>
        <p:spPr>
          <a:xfrm>
            <a:off x="3189315" y="4004535"/>
            <a:ext cx="828224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Projeto e construção dos kits experimentais para os </a:t>
            </a:r>
            <a:r>
              <a:rPr lang="pt-BR" b="1" i="1" dirty="0"/>
              <a:t>laboratórios de ICFI</a:t>
            </a:r>
            <a:r>
              <a:rPr lang="pt-BR" dirty="0"/>
              <a:t> e</a:t>
            </a:r>
            <a:r>
              <a:rPr lang="pt-BR" b="1" i="1" dirty="0"/>
              <a:t> ICFII </a:t>
            </a:r>
            <a:r>
              <a:rPr lang="pt-BR" dirty="0"/>
              <a:t>nos polos de apoio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80C9D36-1D3A-4D2E-A871-B090C8F79BDE}"/>
              </a:ext>
            </a:extLst>
          </p:cNvPr>
          <p:cNvSpPr/>
          <p:nvPr/>
        </p:nvSpPr>
        <p:spPr>
          <a:xfrm>
            <a:off x="3189315" y="5240050"/>
            <a:ext cx="828224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Participação no </a:t>
            </a:r>
            <a:r>
              <a:rPr lang="pt-BR" b="1" i="1" dirty="0"/>
              <a:t>1</a:t>
            </a:r>
            <a:r>
              <a:rPr lang="pt-BR" b="1" i="1" baseline="30000" dirty="0"/>
              <a:t>0</a:t>
            </a:r>
            <a:r>
              <a:rPr lang="pt-BR" b="1" i="1" dirty="0"/>
              <a:t> Encontro Internacional do Sistema Universidade Aberta do Brasil</a:t>
            </a:r>
            <a:r>
              <a:rPr lang="pt-BR" dirty="0"/>
              <a:t>, com o trabalho: “</a:t>
            </a:r>
            <a:r>
              <a:rPr lang="pt-BR" b="1" i="1" dirty="0"/>
              <a:t>Licenciatura à Distância em Física na UFJF</a:t>
            </a:r>
            <a:r>
              <a:rPr lang="pt-BR" dirty="0"/>
              <a:t>"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AC62B9E-E6C3-4442-A30A-4353D9876052}"/>
              </a:ext>
            </a:extLst>
          </p:cNvPr>
          <p:cNvSpPr/>
          <p:nvPr/>
        </p:nvSpPr>
        <p:spPr>
          <a:xfrm>
            <a:off x="3189315" y="5869000"/>
            <a:ext cx="828224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Apresentação de palestras aos alunos nos polos de apoio sobre “</a:t>
            </a:r>
            <a:r>
              <a:rPr lang="pt-BR" b="1" i="1" dirty="0"/>
              <a:t>O Curso de Licenciatura em Física a Distância na UFJF</a:t>
            </a:r>
            <a:r>
              <a:rPr lang="pt-BR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3579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51DB481-E270-496F-AED6-435E6F2069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895908"/>
              </p:ext>
            </p:extLst>
          </p:nvPr>
        </p:nvGraphicFramePr>
        <p:xfrm>
          <a:off x="591711" y="1432692"/>
          <a:ext cx="11008578" cy="145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5A10E5B-9989-4F4C-951F-9719D9191C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5843976"/>
              </p:ext>
            </p:extLst>
          </p:nvPr>
        </p:nvGraphicFramePr>
        <p:xfrm>
          <a:off x="591711" y="3091328"/>
          <a:ext cx="11008578" cy="2210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0A38AE1F-3661-4C33-9CF5-DF996C826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71151"/>
              </p:ext>
            </p:extLst>
          </p:nvPr>
        </p:nvGraphicFramePr>
        <p:xfrm>
          <a:off x="591711" y="5523335"/>
          <a:ext cx="11008578" cy="104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480E39F2-882B-47ED-949A-BEC5684F7E9D}"/>
              </a:ext>
            </a:extLst>
          </p:cNvPr>
          <p:cNvSpPr/>
          <p:nvPr/>
        </p:nvSpPr>
        <p:spPr>
          <a:xfrm>
            <a:off x="3121551" y="1632445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Contratação de 03 novos professores para atuarem no EAD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48B79A6-43CD-403D-A9B4-0999D12FC865}"/>
              </a:ext>
            </a:extLst>
          </p:cNvPr>
          <p:cNvSpPr/>
          <p:nvPr/>
        </p:nvSpPr>
        <p:spPr>
          <a:xfrm>
            <a:off x="3121551" y="2015935"/>
            <a:ext cx="787060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Participação no CEAD, juntamente com esses professores, na preparação de novas videoaulas de várias disciplinas teóricas e experimentais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D8578E4-7F51-4D6D-AF8A-AFAE74E38995}"/>
              </a:ext>
            </a:extLst>
          </p:cNvPr>
          <p:cNvSpPr/>
          <p:nvPr/>
        </p:nvSpPr>
        <p:spPr>
          <a:xfrm>
            <a:off x="3212989" y="3353652"/>
            <a:ext cx="787060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Adequação do curso às novas legislações do MEC: </a:t>
            </a:r>
            <a:r>
              <a:rPr lang="pt-BR" dirty="0"/>
              <a:t>420 h em práticas escolares e 420 h em estágios, ampliando a carga horária para 3210 h</a:t>
            </a:r>
            <a:endParaRPr lang="pt-BR" baseline="-250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CD46ED-4472-4F21-A81D-026B6AAEC670}"/>
              </a:ext>
            </a:extLst>
          </p:cNvPr>
          <p:cNvSpPr/>
          <p:nvPr/>
        </p:nvSpPr>
        <p:spPr>
          <a:xfrm>
            <a:off x="3212989" y="4017073"/>
            <a:ext cx="787060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Inclusão de 05 (cinco) novos polos para o oferecimento do curso: </a:t>
            </a:r>
            <a:r>
              <a:rPr lang="pt-BR" b="1" i="1" dirty="0"/>
              <a:t>Cataguases</a:t>
            </a:r>
            <a:r>
              <a:rPr lang="pt-BR" dirty="0"/>
              <a:t>, </a:t>
            </a:r>
            <a:r>
              <a:rPr lang="pt-BR" b="1" i="1" dirty="0"/>
              <a:t>Durandé</a:t>
            </a:r>
            <a:r>
              <a:rPr lang="pt-BR" dirty="0"/>
              <a:t>, </a:t>
            </a:r>
            <a:r>
              <a:rPr lang="pt-BR" b="1" i="1" dirty="0"/>
              <a:t>Barroso</a:t>
            </a:r>
            <a:r>
              <a:rPr lang="pt-BR" dirty="0"/>
              <a:t>, </a:t>
            </a:r>
            <a:r>
              <a:rPr lang="pt-BR" b="1" i="1" dirty="0"/>
              <a:t>Governador Valadares</a:t>
            </a:r>
            <a:r>
              <a:rPr lang="pt-BR" dirty="0"/>
              <a:t> e </a:t>
            </a:r>
            <a:r>
              <a:rPr lang="pt-BR" b="1" i="1" dirty="0"/>
              <a:t>Juiz de Fora</a:t>
            </a:r>
            <a:endParaRPr lang="pt-BR" b="1" i="1" baseline="-25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12AFA73-F5A8-407B-BAD5-913BA8067588}"/>
              </a:ext>
            </a:extLst>
          </p:cNvPr>
          <p:cNvSpPr/>
          <p:nvPr/>
        </p:nvSpPr>
        <p:spPr>
          <a:xfrm>
            <a:off x="3197749" y="4661738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 Na última avaliação pelo MEC, o curso recebeu a </a:t>
            </a:r>
            <a:r>
              <a:rPr lang="pt-BR" b="1" i="1" dirty="0"/>
              <a:t>nota 5 (cinco) </a:t>
            </a:r>
            <a:endParaRPr lang="pt-BR" b="1" baseline="-250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130C61F-9099-4F14-A235-AD5080E17D85}"/>
              </a:ext>
            </a:extLst>
          </p:cNvPr>
          <p:cNvSpPr/>
          <p:nvPr/>
        </p:nvSpPr>
        <p:spPr>
          <a:xfrm>
            <a:off x="3212989" y="5697288"/>
            <a:ext cx="814081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Em julho de 2014, fui eleito </a:t>
            </a:r>
            <a:r>
              <a:rPr lang="pt-BR" b="1" i="1" dirty="0"/>
              <a:t>coordenador</a:t>
            </a:r>
            <a:r>
              <a:rPr lang="pt-BR" dirty="0"/>
              <a:t> do curso de Licenciatura em Física a Distância</a:t>
            </a:r>
          </a:p>
        </p:txBody>
      </p:sp>
    </p:spTree>
    <p:extLst>
      <p:ext uri="{BB962C8B-B14F-4D97-AF65-F5344CB8AC3E}">
        <p14:creationId xmlns:p14="http://schemas.microsoft.com/office/powerpoint/2010/main" val="13761680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3964B85-2930-476E-90C5-A32868D4C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803888"/>
              </p:ext>
            </p:extLst>
          </p:nvPr>
        </p:nvGraphicFramePr>
        <p:xfrm>
          <a:off x="591711" y="3678524"/>
          <a:ext cx="11008578" cy="148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9B48A878-1A4F-455E-8FDE-48F552EA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8465" y="833971"/>
            <a:ext cx="8291824" cy="86151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ORIGENS e A graduação em Física 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na UFES (1980 - 1984)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F7CEE5-5140-4B11-8C50-1CC074163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104669"/>
              </p:ext>
            </p:extLst>
          </p:nvPr>
        </p:nvGraphicFramePr>
        <p:xfrm>
          <a:off x="591711" y="1897506"/>
          <a:ext cx="11008578" cy="1485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50609045-1EBA-4F3E-A332-0C22F6225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371161"/>
              </p:ext>
            </p:extLst>
          </p:nvPr>
        </p:nvGraphicFramePr>
        <p:xfrm>
          <a:off x="591711" y="5447911"/>
          <a:ext cx="11008578" cy="1152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C376E332-D9DE-4062-ABCB-5659F0D3A11A}"/>
              </a:ext>
            </a:extLst>
          </p:cNvPr>
          <p:cNvSpPr/>
          <p:nvPr/>
        </p:nvSpPr>
        <p:spPr>
          <a:xfrm>
            <a:off x="3273461" y="2101665"/>
            <a:ext cx="459638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Nome:</a:t>
            </a:r>
            <a:r>
              <a:rPr lang="pt-BR" dirty="0"/>
              <a:t> Carlos Raimundo Andrade Lima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CB47EF-9482-4E96-8EE6-AD5C1EF152FA}"/>
              </a:ext>
            </a:extLst>
          </p:cNvPr>
          <p:cNvSpPr/>
          <p:nvPr/>
        </p:nvSpPr>
        <p:spPr>
          <a:xfrm>
            <a:off x="3288415" y="2799034"/>
            <a:ext cx="4857635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b="1" dirty="0"/>
              <a:t> Data de nascimento</a:t>
            </a:r>
            <a:r>
              <a:rPr lang="pt-BR" dirty="0"/>
              <a:t>: 22 de março de 1961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2F0BF40-1291-4685-B455-83C5DB97EF6B}"/>
              </a:ext>
            </a:extLst>
          </p:cNvPr>
          <p:cNvSpPr/>
          <p:nvPr/>
        </p:nvSpPr>
        <p:spPr>
          <a:xfrm>
            <a:off x="3273461" y="2456465"/>
            <a:ext cx="4066035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Local de nascimento: </a:t>
            </a:r>
            <a:r>
              <a:rPr lang="pt-BR" dirty="0"/>
              <a:t>Brasília – DF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641F79-A188-4B39-9E87-58296713B615}"/>
              </a:ext>
            </a:extLst>
          </p:cNvPr>
          <p:cNvSpPr/>
          <p:nvPr/>
        </p:nvSpPr>
        <p:spPr>
          <a:xfrm>
            <a:off x="3193584" y="4219308"/>
            <a:ext cx="408051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Monitoria: </a:t>
            </a:r>
            <a:r>
              <a:rPr lang="pt-BR" dirty="0"/>
              <a:t>Física I, II, III e IV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7A4628E-3464-4DD9-907E-1844766CD1F4}"/>
              </a:ext>
            </a:extLst>
          </p:cNvPr>
          <p:cNvSpPr/>
          <p:nvPr/>
        </p:nvSpPr>
        <p:spPr>
          <a:xfrm>
            <a:off x="3208059" y="4545098"/>
            <a:ext cx="7105447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Iniciação Científica: </a:t>
            </a:r>
            <a:r>
              <a:rPr lang="pt-BR" dirty="0"/>
              <a:t>Estrutura Eletrônica Molecular - Teórica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3B75C19-2519-4C3A-9271-54932D45A167}"/>
              </a:ext>
            </a:extLst>
          </p:cNvPr>
          <p:cNvSpPr/>
          <p:nvPr/>
        </p:nvSpPr>
        <p:spPr>
          <a:xfrm>
            <a:off x="3193584" y="3878781"/>
            <a:ext cx="829182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Bacharelado em Física - </a:t>
            </a:r>
            <a:r>
              <a:rPr lang="pt-BR" dirty="0"/>
              <a:t>Universidade Federal do Espírito Santo </a:t>
            </a:r>
            <a:r>
              <a:rPr lang="pt-BR" b="1" dirty="0"/>
              <a:t>(UFES)</a:t>
            </a:r>
            <a:endParaRPr lang="pt-BR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CA909A5-021D-4BD8-8D62-01B9F7DFFDCF}"/>
              </a:ext>
            </a:extLst>
          </p:cNvPr>
          <p:cNvSpPr/>
          <p:nvPr/>
        </p:nvSpPr>
        <p:spPr>
          <a:xfrm>
            <a:off x="3193584" y="5659751"/>
            <a:ext cx="461086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Aprovações: </a:t>
            </a:r>
            <a:r>
              <a:rPr lang="pt-BR" dirty="0"/>
              <a:t>IME, ITA, IAG e UNICAMP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F4C3C11-7720-4CAE-AA88-692F030786AB}"/>
              </a:ext>
            </a:extLst>
          </p:cNvPr>
          <p:cNvSpPr/>
          <p:nvPr/>
        </p:nvSpPr>
        <p:spPr>
          <a:xfrm>
            <a:off x="3193584" y="6021847"/>
            <a:ext cx="396195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Aprovações: Escolha: </a:t>
            </a:r>
            <a:r>
              <a:rPr lang="pt-BR" dirty="0"/>
              <a:t>UNICAMP</a:t>
            </a:r>
          </a:p>
        </p:txBody>
      </p:sp>
    </p:spTree>
    <p:extLst>
      <p:ext uri="{BB962C8B-B14F-4D97-AF65-F5344CB8AC3E}">
        <p14:creationId xmlns:p14="http://schemas.microsoft.com/office/powerpoint/2010/main" val="3531381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  <p:bldGraphic spid="7" grpId="0">
        <p:bldAsOne/>
      </p:bldGraphic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FB42BB7-AAED-4394-9625-9626E031DF1C}"/>
              </a:ext>
            </a:extLst>
          </p:cNvPr>
          <p:cNvSpPr txBox="1">
            <a:spLocks/>
          </p:cNvSpPr>
          <p:nvPr/>
        </p:nvSpPr>
        <p:spPr>
          <a:xfrm>
            <a:off x="2305050" y="1457642"/>
            <a:ext cx="7307580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000" dirty="0">
                <a:solidFill>
                  <a:srgbClr val="FF0000"/>
                </a:solidFill>
              </a:rPr>
              <a:t>Atividades na </a:t>
            </a:r>
            <a:r>
              <a:rPr lang="pt-BR" sz="6000" dirty="0" err="1">
                <a:solidFill>
                  <a:srgbClr val="FF0000"/>
                </a:solidFill>
              </a:rPr>
              <a:t>ufjf</a:t>
            </a: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3CDDDDB-688C-47B1-B529-455F79A1A8D2}"/>
              </a:ext>
            </a:extLst>
          </p:cNvPr>
          <p:cNvSpPr txBox="1">
            <a:spLocks/>
          </p:cNvSpPr>
          <p:nvPr/>
        </p:nvSpPr>
        <p:spPr>
          <a:xfrm>
            <a:off x="3925660" y="2892901"/>
            <a:ext cx="4066359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dirty="0">
                <a:solidFill>
                  <a:srgbClr val="02AA12"/>
                </a:solidFill>
              </a:rPr>
              <a:t>Gestão</a:t>
            </a:r>
          </a:p>
        </p:txBody>
      </p:sp>
    </p:spTree>
    <p:extLst>
      <p:ext uri="{BB962C8B-B14F-4D97-AF65-F5344CB8AC3E}">
        <p14:creationId xmlns:p14="http://schemas.microsoft.com/office/powerpoint/2010/main" val="6753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6F82428-D6D5-4B31-A270-76E2B1692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320029"/>
              </p:ext>
            </p:extLst>
          </p:nvPr>
        </p:nvGraphicFramePr>
        <p:xfrm>
          <a:off x="591711" y="1453808"/>
          <a:ext cx="11008578" cy="774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97C8BE63-45F4-4616-A9C0-5AAD8BF88E2F}"/>
              </a:ext>
            </a:extLst>
          </p:cNvPr>
          <p:cNvSpPr txBox="1">
            <a:spLocks/>
          </p:cNvSpPr>
          <p:nvPr/>
        </p:nvSpPr>
        <p:spPr>
          <a:xfrm>
            <a:off x="5336771" y="228600"/>
            <a:ext cx="6134793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Atividades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complementares na UFJF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7B40397-B7B5-49E6-97C4-9DE83D456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206419"/>
              </p:ext>
            </p:extLst>
          </p:nvPr>
        </p:nvGraphicFramePr>
        <p:xfrm>
          <a:off x="591711" y="3416997"/>
          <a:ext cx="11008578" cy="215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C4BC418-A66A-4F74-8196-BD105475A8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1839117"/>
              </p:ext>
            </p:extLst>
          </p:nvPr>
        </p:nvGraphicFramePr>
        <p:xfrm>
          <a:off x="591711" y="2338264"/>
          <a:ext cx="11008578" cy="952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5B6EB43D-8811-4682-86C5-189E74F2F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7677761"/>
              </p:ext>
            </p:extLst>
          </p:nvPr>
        </p:nvGraphicFramePr>
        <p:xfrm>
          <a:off x="591711" y="5696864"/>
          <a:ext cx="11008578" cy="949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167AFAB6-7133-4BC3-84FB-ED607D72EF49}"/>
              </a:ext>
            </a:extLst>
          </p:cNvPr>
          <p:cNvSpPr/>
          <p:nvPr/>
        </p:nvSpPr>
        <p:spPr>
          <a:xfrm>
            <a:off x="3152030" y="1525634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Banca de concurso de professor visitante em 11 de maio de </a:t>
            </a:r>
            <a:r>
              <a:rPr lang="pt-BR" b="1" dirty="0"/>
              <a:t>1998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5B20B26-B6EA-4A22-847B-753106A6AD2C}"/>
              </a:ext>
            </a:extLst>
          </p:cNvPr>
          <p:cNvSpPr/>
          <p:nvPr/>
        </p:nvSpPr>
        <p:spPr>
          <a:xfrm>
            <a:off x="3152030" y="1767634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Bancas de concurso de professor substituto em </a:t>
            </a:r>
            <a:r>
              <a:rPr lang="pt-BR" b="1" dirty="0"/>
              <a:t>1998</a:t>
            </a:r>
            <a:r>
              <a:rPr lang="pt-BR" dirty="0"/>
              <a:t>, </a:t>
            </a:r>
            <a:r>
              <a:rPr lang="pt-BR" b="1" dirty="0"/>
              <a:t>1999</a:t>
            </a:r>
            <a:r>
              <a:rPr lang="pt-BR" dirty="0"/>
              <a:t> e </a:t>
            </a:r>
            <a:r>
              <a:rPr lang="pt-BR" b="1" dirty="0"/>
              <a:t>2011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DF907E1-CEAF-4C66-806B-1E9BB2A06852}"/>
              </a:ext>
            </a:extLst>
          </p:cNvPr>
          <p:cNvSpPr/>
          <p:nvPr/>
        </p:nvSpPr>
        <p:spPr>
          <a:xfrm>
            <a:off x="3152029" y="2491124"/>
            <a:ext cx="8319535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b="1" i="1" dirty="0"/>
              <a:t>Vice coordenador do curso de Licenciatura e Bacharelado em Física</a:t>
            </a:r>
            <a:r>
              <a:rPr lang="pt-BR" dirty="0"/>
              <a:t> no DF, com o prof.  José Luiz Matheus Valle como coordenador</a:t>
            </a:r>
            <a:endParaRPr lang="pt-BR" baseline="-250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46DF90F-A2DE-43BA-98AA-86F8278F3748}"/>
              </a:ext>
            </a:extLst>
          </p:cNvPr>
          <p:cNvSpPr/>
          <p:nvPr/>
        </p:nvSpPr>
        <p:spPr>
          <a:xfrm>
            <a:off x="3132634" y="3692720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b="1" i="1" dirty="0"/>
              <a:t>Olimpíada Brasileira de Física </a:t>
            </a:r>
            <a:r>
              <a:rPr lang="pt-BR" dirty="0"/>
              <a:t>na etapa regional, nos anos de </a:t>
            </a:r>
            <a:r>
              <a:rPr lang="pt-BR" b="1" dirty="0"/>
              <a:t>2000</a:t>
            </a:r>
            <a:r>
              <a:rPr lang="pt-BR" dirty="0"/>
              <a:t> e </a:t>
            </a:r>
            <a:r>
              <a:rPr lang="pt-BR" b="1" dirty="0"/>
              <a:t>2003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563563B-B208-4C2C-B5BE-7C4136F3A712}"/>
              </a:ext>
            </a:extLst>
          </p:cNvPr>
          <p:cNvSpPr/>
          <p:nvPr/>
        </p:nvSpPr>
        <p:spPr>
          <a:xfrm>
            <a:off x="3132635" y="4062618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b="1" i="1" dirty="0"/>
              <a:t>Semana da Física</a:t>
            </a:r>
            <a:r>
              <a:rPr lang="pt-BR" dirty="0"/>
              <a:t> no DF, nos anos de </a:t>
            </a:r>
            <a:r>
              <a:rPr lang="pt-BR" b="1" dirty="0"/>
              <a:t>2000</a:t>
            </a:r>
            <a:r>
              <a:rPr lang="pt-BR" dirty="0"/>
              <a:t> e </a:t>
            </a:r>
            <a:r>
              <a:rPr lang="pt-BR" b="1" dirty="0"/>
              <a:t>2003</a:t>
            </a:r>
            <a:endParaRPr lang="pt-BR" baseline="-250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51CC328-F0DE-4138-9DF6-CD8F5830F4D3}"/>
              </a:ext>
            </a:extLst>
          </p:cNvPr>
          <p:cNvSpPr/>
          <p:nvPr/>
        </p:nvSpPr>
        <p:spPr>
          <a:xfrm>
            <a:off x="3132635" y="4398734"/>
            <a:ext cx="8338929" cy="8925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sz="1700" b="1" i="1" dirty="0"/>
              <a:t>Presidente da comissão de avaliação docente</a:t>
            </a:r>
            <a:r>
              <a:rPr lang="pt-BR" sz="1700" dirty="0"/>
              <a:t>: </a:t>
            </a:r>
            <a:r>
              <a:rPr lang="pt-BR" sz="1700" i="1" dirty="0" err="1"/>
              <a:t>profs</a:t>
            </a:r>
            <a:r>
              <a:rPr lang="pt-BR" sz="1700" i="1" dirty="0"/>
              <a:t> Maria José V. Bell</a:t>
            </a:r>
            <a:r>
              <a:rPr lang="pt-BR" sz="1700" dirty="0"/>
              <a:t> (</a:t>
            </a:r>
            <a:r>
              <a:rPr lang="pt-BR" sz="1700" b="1" dirty="0"/>
              <a:t>2001</a:t>
            </a:r>
            <a:r>
              <a:rPr lang="pt-BR" sz="1700" dirty="0"/>
              <a:t> a </a:t>
            </a:r>
            <a:r>
              <a:rPr lang="pt-BR" sz="1700" b="1" dirty="0"/>
              <a:t>2003</a:t>
            </a:r>
            <a:r>
              <a:rPr lang="pt-BR" sz="1700" dirty="0"/>
              <a:t>); </a:t>
            </a:r>
            <a:r>
              <a:rPr lang="pt-BR" sz="1700" i="1" dirty="0"/>
              <a:t>Virgílio C. dos Anjos</a:t>
            </a:r>
            <a:r>
              <a:rPr lang="pt-BR" sz="1700" dirty="0"/>
              <a:t> (</a:t>
            </a:r>
            <a:r>
              <a:rPr lang="pt-BR" sz="1700" b="1" dirty="0"/>
              <a:t>2005</a:t>
            </a:r>
            <a:r>
              <a:rPr lang="pt-BR" sz="1700" dirty="0"/>
              <a:t> a </a:t>
            </a:r>
            <a:r>
              <a:rPr lang="pt-BR" sz="1700" b="1" dirty="0"/>
              <a:t>2007</a:t>
            </a:r>
            <a:r>
              <a:rPr lang="pt-BR" sz="1700" dirty="0"/>
              <a:t>) e  </a:t>
            </a:r>
            <a:r>
              <a:rPr lang="pt-BR" sz="1700" i="1" dirty="0" err="1"/>
              <a:t>Julio</a:t>
            </a:r>
            <a:r>
              <a:rPr lang="pt-BR" sz="1700" i="1" dirty="0"/>
              <a:t> A. Hernandes</a:t>
            </a:r>
            <a:r>
              <a:rPr lang="pt-BR" sz="1700" dirty="0"/>
              <a:t>, </a:t>
            </a:r>
            <a:r>
              <a:rPr lang="pt-BR" sz="1700" i="1" dirty="0"/>
              <a:t>Giovana T. Nogueira</a:t>
            </a:r>
            <a:r>
              <a:rPr lang="pt-BR" sz="1700" dirty="0"/>
              <a:t>, </a:t>
            </a:r>
            <a:r>
              <a:rPr lang="pt-BR" sz="1700" i="1" dirty="0"/>
              <a:t>Gil de O. neto</a:t>
            </a:r>
            <a:r>
              <a:rPr lang="pt-BR" sz="1700" dirty="0"/>
              <a:t>, </a:t>
            </a:r>
            <a:r>
              <a:rPr lang="pt-BR" sz="1700" i="1" dirty="0"/>
              <a:t>Benjamin </a:t>
            </a:r>
            <a:r>
              <a:rPr lang="pt-BR" sz="1700" i="1" dirty="0" err="1"/>
              <a:t>Fragneaud</a:t>
            </a:r>
            <a:r>
              <a:rPr lang="pt-BR" sz="1700" dirty="0"/>
              <a:t> e </a:t>
            </a:r>
            <a:r>
              <a:rPr lang="pt-BR" sz="1700" i="1" dirty="0"/>
              <a:t>Sergio </a:t>
            </a:r>
            <a:r>
              <a:rPr lang="pt-BR" sz="1700" i="1" dirty="0" err="1"/>
              <a:t>Makler</a:t>
            </a:r>
            <a:r>
              <a:rPr lang="pt-BR" sz="1700" dirty="0"/>
              <a:t>  (</a:t>
            </a:r>
            <a:r>
              <a:rPr lang="pt-BR" sz="1700" b="1" dirty="0"/>
              <a:t>2010</a:t>
            </a:r>
            <a:r>
              <a:rPr lang="pt-BR" sz="1700" dirty="0"/>
              <a:t> a </a:t>
            </a:r>
            <a:r>
              <a:rPr lang="pt-BR" sz="1700" b="1" dirty="0"/>
              <a:t>2014</a:t>
            </a:r>
            <a:r>
              <a:rPr lang="pt-BR" sz="1700" dirty="0"/>
              <a:t>)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A9AB0F9-9ED3-409C-9FBE-DBD652F63AA2}"/>
              </a:ext>
            </a:extLst>
          </p:cNvPr>
          <p:cNvSpPr/>
          <p:nvPr/>
        </p:nvSpPr>
        <p:spPr>
          <a:xfrm>
            <a:off x="3152030" y="5812697"/>
            <a:ext cx="787060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b="1" i="1" dirty="0"/>
              <a:t>Coordenador da banca de elaboração e correção:</a:t>
            </a:r>
            <a:r>
              <a:rPr lang="pt-BR" dirty="0"/>
              <a:t> provas de Física do </a:t>
            </a:r>
            <a:r>
              <a:rPr lang="pt-BR" i="1" dirty="0"/>
              <a:t>vestibular, </a:t>
            </a:r>
            <a:r>
              <a:rPr lang="pt-BR" i="1" dirty="0" err="1"/>
              <a:t>Pism</a:t>
            </a:r>
            <a:r>
              <a:rPr lang="pt-BR" i="1" dirty="0"/>
              <a:t> I, </a:t>
            </a:r>
            <a:r>
              <a:rPr lang="pt-BR" i="1" dirty="0" err="1"/>
              <a:t>Pism</a:t>
            </a:r>
            <a:r>
              <a:rPr lang="pt-BR" i="1" dirty="0"/>
              <a:t> II, </a:t>
            </a:r>
            <a:r>
              <a:rPr lang="pt-BR" i="1" dirty="0" err="1"/>
              <a:t>Pism</a:t>
            </a:r>
            <a:r>
              <a:rPr lang="pt-BR" i="1" dirty="0"/>
              <a:t> III </a:t>
            </a:r>
            <a:r>
              <a:rPr lang="pt-BR" dirty="0"/>
              <a:t>da UFJF</a:t>
            </a:r>
          </a:p>
        </p:txBody>
      </p:sp>
    </p:spTree>
    <p:extLst>
      <p:ext uri="{BB962C8B-B14F-4D97-AF65-F5344CB8AC3E}">
        <p14:creationId xmlns:p14="http://schemas.microsoft.com/office/powerpoint/2010/main" val="3799635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7F137-6870-4BA9-A6EC-EF537A55617F}"/>
              </a:ext>
            </a:extLst>
          </p:cNvPr>
          <p:cNvSpPr txBox="1">
            <a:spLocks/>
          </p:cNvSpPr>
          <p:nvPr/>
        </p:nvSpPr>
        <p:spPr>
          <a:xfrm>
            <a:off x="6766561" y="245225"/>
            <a:ext cx="4056611" cy="11298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Coordenação de </a:t>
            </a:r>
          </a:p>
          <a:p>
            <a:r>
              <a:rPr lang="pt-BR" sz="3600" dirty="0">
                <a:solidFill>
                  <a:schemeClr val="accent1">
                    <a:lumMod val="75000"/>
                  </a:schemeClr>
                </a:solidFill>
              </a:rPr>
              <a:t>curso </a:t>
            </a:r>
            <a:r>
              <a:rPr lang="pt-BR" sz="3600" dirty="0" err="1">
                <a:solidFill>
                  <a:schemeClr val="accent1">
                    <a:lumMod val="75000"/>
                  </a:schemeClr>
                </a:solidFill>
              </a:rPr>
              <a:t>ead</a:t>
            </a:r>
            <a:endParaRPr lang="pt-B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BD987C1-4E4A-4534-9A5C-206B4F17E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887839"/>
              </p:ext>
            </p:extLst>
          </p:nvPr>
        </p:nvGraphicFramePr>
        <p:xfrm>
          <a:off x="591711" y="1368471"/>
          <a:ext cx="11008578" cy="220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513E4B2-F8EF-4509-81DD-9DAEA1CC5D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278015"/>
              </p:ext>
            </p:extLst>
          </p:nvPr>
        </p:nvGraphicFramePr>
        <p:xfrm>
          <a:off x="591711" y="3674354"/>
          <a:ext cx="11008578" cy="308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C95678E6-39F8-47FC-B933-8CD7637CF752}"/>
              </a:ext>
            </a:extLst>
          </p:cNvPr>
          <p:cNvSpPr/>
          <p:nvPr/>
        </p:nvSpPr>
        <p:spPr>
          <a:xfrm>
            <a:off x="3242735" y="1635222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1</a:t>
            </a:r>
            <a:r>
              <a:rPr lang="pt-BR" baseline="30000" dirty="0"/>
              <a:t>0</a:t>
            </a:r>
            <a:r>
              <a:rPr lang="pt-BR" dirty="0"/>
              <a:t> Mandato – 2014 a 2017 e 2</a:t>
            </a:r>
            <a:r>
              <a:rPr lang="pt-BR" baseline="30000" dirty="0"/>
              <a:t>0</a:t>
            </a:r>
            <a:r>
              <a:rPr lang="pt-BR" dirty="0"/>
              <a:t> Mandato – 2017 a 2020</a:t>
            </a:r>
            <a:endParaRPr lang="pt-BR" baseline="-25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E6A0210-BE1F-4560-8382-C948277679DF}"/>
              </a:ext>
            </a:extLst>
          </p:cNvPr>
          <p:cNvSpPr/>
          <p:nvPr/>
        </p:nvSpPr>
        <p:spPr>
          <a:xfrm>
            <a:off x="3257975" y="1973461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Coordenação de 25 bolsistas entre tutores e professores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58EEA2C-2CE3-493C-9F3A-85DC5140E91C}"/>
              </a:ext>
            </a:extLst>
          </p:cNvPr>
          <p:cNvSpPr/>
          <p:nvPr/>
        </p:nvSpPr>
        <p:spPr>
          <a:xfrm>
            <a:off x="3257975" y="2306211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Atualmente contamos com 300 alunos ativos no curso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9326DA6-FDD5-4EFB-9A6E-91727ED07044}"/>
              </a:ext>
            </a:extLst>
          </p:cNvPr>
          <p:cNvSpPr/>
          <p:nvPr/>
        </p:nvSpPr>
        <p:spPr>
          <a:xfrm>
            <a:off x="3257974" y="2639407"/>
            <a:ext cx="7870609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Membro de conselhos: CONGRAD, UNIDADE, CEAD e Colegiado EAD/ICE, no qual atuo como  vice-presidente desde de 2016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534883B-6C01-437D-AC7C-F9EF1761A0D8}"/>
              </a:ext>
            </a:extLst>
          </p:cNvPr>
          <p:cNvSpPr/>
          <p:nvPr/>
        </p:nvSpPr>
        <p:spPr>
          <a:xfrm>
            <a:off x="3258711" y="4365144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Atenção redobrada aos alunos que se encontram distantes à coordenação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7E4DB2E-722C-431B-BC14-696AAB47934A}"/>
              </a:ext>
            </a:extLst>
          </p:cNvPr>
          <p:cNvSpPr/>
          <p:nvPr/>
        </p:nvSpPr>
        <p:spPr>
          <a:xfrm>
            <a:off x="3257974" y="4705279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Estar sempre verificando as condições dos laboratórios de ensino nos polos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B69E897-CFCB-4A54-9000-E6FE56401B11}"/>
              </a:ext>
            </a:extLst>
          </p:cNvPr>
          <p:cNvSpPr/>
          <p:nvPr/>
        </p:nvSpPr>
        <p:spPr>
          <a:xfrm>
            <a:off x="3242734" y="5073336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Fiscalizar as atividades dos tutores presencias nos polos de apoio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99A31B0-7D4E-42D3-B60F-328A68DB59EB}"/>
              </a:ext>
            </a:extLst>
          </p:cNvPr>
          <p:cNvSpPr/>
          <p:nvPr/>
        </p:nvSpPr>
        <p:spPr>
          <a:xfrm>
            <a:off x="3242733" y="5425933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Agendamento semestral de provas presencias nos polos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1F5FD39-7BB7-4DA4-8635-34A222ACE344}"/>
              </a:ext>
            </a:extLst>
          </p:cNvPr>
          <p:cNvSpPr/>
          <p:nvPr/>
        </p:nvSpPr>
        <p:spPr>
          <a:xfrm>
            <a:off x="3257974" y="5756252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Programação de viagens de tutores para a aplicação das </a:t>
            </a:r>
            <a:r>
              <a:rPr lang="pt-BR" dirty="0" err="1"/>
              <a:t>AP’s</a:t>
            </a:r>
            <a:r>
              <a:rPr lang="pt-BR" dirty="0"/>
              <a:t> nos polos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149E48E-1135-4211-B3A9-9C82380ECE79}"/>
              </a:ext>
            </a:extLst>
          </p:cNvPr>
          <p:cNvSpPr/>
          <p:nvPr/>
        </p:nvSpPr>
        <p:spPr>
          <a:xfrm>
            <a:off x="3256587" y="6059061"/>
            <a:ext cx="787060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Escala semestral de tutores para atuarem nas disciplinas ofertadas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1D664C8-C727-48AC-A49B-3B1C92D2EFB4}"/>
              </a:ext>
            </a:extLst>
          </p:cNvPr>
          <p:cNvSpPr/>
          <p:nvPr/>
        </p:nvSpPr>
        <p:spPr>
          <a:xfrm>
            <a:off x="3257974" y="4022023"/>
            <a:ext cx="6828135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Cada um dos 9 polos corresponde a um curso independente</a:t>
            </a:r>
          </a:p>
        </p:txBody>
      </p:sp>
    </p:spTree>
    <p:extLst>
      <p:ext uri="{BB962C8B-B14F-4D97-AF65-F5344CB8AC3E}">
        <p14:creationId xmlns:p14="http://schemas.microsoft.com/office/powerpoint/2010/main" val="1467916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D91AFF3-7920-49BE-BD93-68C3C59738EA}"/>
              </a:ext>
            </a:extLst>
          </p:cNvPr>
          <p:cNvSpPr txBox="1">
            <a:spLocks/>
          </p:cNvSpPr>
          <p:nvPr/>
        </p:nvSpPr>
        <p:spPr>
          <a:xfrm>
            <a:off x="568037" y="266007"/>
            <a:ext cx="8974974" cy="6982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FF0000"/>
                </a:solidFill>
              </a:rPr>
              <a:t>Perspectivas futuras - pesquisa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689BB2-E9A3-4CF4-8FBA-CF5A7DC1222B}"/>
              </a:ext>
            </a:extLst>
          </p:cNvPr>
          <p:cNvSpPr txBox="1">
            <a:spLocks/>
          </p:cNvSpPr>
          <p:nvPr/>
        </p:nvSpPr>
        <p:spPr>
          <a:xfrm>
            <a:off x="401787" y="1446879"/>
            <a:ext cx="10034849" cy="8463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Estudo da cinética química no leite por exposição à radiação de micro-ondas </a:t>
            </a:r>
          </a:p>
          <a:p>
            <a:pPr marL="0" indent="0">
              <a:buNone/>
            </a:pPr>
            <a:r>
              <a:rPr lang="pt-BR" dirty="0"/>
              <a:t>e na cafeína por exposição à radiação IR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3521001-692D-4EC1-8208-33B2EFEF433A}"/>
              </a:ext>
            </a:extLst>
          </p:cNvPr>
          <p:cNvSpPr txBox="1">
            <a:spLocks/>
          </p:cNvSpPr>
          <p:nvPr/>
        </p:nvSpPr>
        <p:spPr>
          <a:xfrm>
            <a:off x="401787" y="2674506"/>
            <a:ext cx="11636432" cy="5638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Caracterização de </a:t>
            </a:r>
            <a:r>
              <a:rPr lang="pt-BR" dirty="0" err="1"/>
              <a:t>fotorresinas</a:t>
            </a:r>
            <a:r>
              <a:rPr lang="pt-BR" dirty="0"/>
              <a:t> usando Espectroscopia de Fotoelétrons Excitados por Raios X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FBB38C77-CB1C-4CE8-B0BA-EC44595EDAD9}"/>
              </a:ext>
            </a:extLst>
          </p:cNvPr>
          <p:cNvSpPr txBox="1">
            <a:spLocks/>
          </p:cNvSpPr>
          <p:nvPr/>
        </p:nvSpPr>
        <p:spPr>
          <a:xfrm>
            <a:off x="401787" y="3619615"/>
            <a:ext cx="8442765" cy="5638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Uso da interferometria ESPI  para o estudo de </a:t>
            </a:r>
            <a:r>
              <a:rPr lang="pt-BR" dirty="0" err="1"/>
              <a:t>micromovimentos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008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D938D0F-6964-49A9-BDCE-BFD3915D8F93}"/>
              </a:ext>
            </a:extLst>
          </p:cNvPr>
          <p:cNvSpPr txBox="1">
            <a:spLocks/>
          </p:cNvSpPr>
          <p:nvPr/>
        </p:nvSpPr>
        <p:spPr>
          <a:xfrm>
            <a:off x="568037" y="266007"/>
            <a:ext cx="8974974" cy="6982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FF0000"/>
                </a:solidFill>
              </a:rPr>
              <a:t>Perspectivas futuras - ensino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08DD8-ADB9-4207-9D3E-AB4983002167}"/>
              </a:ext>
            </a:extLst>
          </p:cNvPr>
          <p:cNvSpPr txBox="1">
            <a:spLocks/>
          </p:cNvSpPr>
          <p:nvPr/>
        </p:nvSpPr>
        <p:spPr>
          <a:xfrm>
            <a:off x="568037" y="1391219"/>
            <a:ext cx="9735592" cy="903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Submissão para publicação: </a:t>
            </a:r>
            <a:r>
              <a:rPr lang="pt-BR" b="1" i="1" dirty="0"/>
              <a:t>Introdução a Física Moderna</a:t>
            </a:r>
            <a:r>
              <a:rPr lang="pt-BR" i="1" dirty="0"/>
              <a:t> </a:t>
            </a:r>
            <a:r>
              <a:rPr lang="pt-BR" dirty="0"/>
              <a:t>e </a:t>
            </a:r>
          </a:p>
          <a:p>
            <a:pPr marL="0" indent="0">
              <a:buNone/>
            </a:pPr>
            <a:r>
              <a:rPr lang="pt-BR" b="1" i="1" dirty="0"/>
              <a:t>Análise de Dados para Laboratório de Física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3C45A7D1-76B7-49F0-97B2-1BBD778D1292}"/>
              </a:ext>
            </a:extLst>
          </p:cNvPr>
          <p:cNvSpPr txBox="1">
            <a:spLocks/>
          </p:cNvSpPr>
          <p:nvPr/>
        </p:nvSpPr>
        <p:spPr>
          <a:xfrm>
            <a:off x="568037" y="2532833"/>
            <a:ext cx="9735592" cy="9030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Inclusão de temas sobre os eixos: </a:t>
            </a:r>
            <a:r>
              <a:rPr lang="pt-BR" b="1" i="1" dirty="0"/>
              <a:t>direitos humanos </a:t>
            </a:r>
            <a:r>
              <a:rPr lang="pt-BR" dirty="0"/>
              <a:t>e </a:t>
            </a:r>
            <a:r>
              <a:rPr lang="pt-BR" b="1" i="1" dirty="0"/>
              <a:t>diversidades</a:t>
            </a:r>
            <a:r>
              <a:rPr lang="pt-BR" dirty="0"/>
              <a:t> em disciplinas do curso de Licenciatura em Física a Distância</a:t>
            </a:r>
            <a:endParaRPr lang="pt-BR" i="1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A545C17-C9F3-49DA-87EB-4FF36AA4B1A5}"/>
              </a:ext>
            </a:extLst>
          </p:cNvPr>
          <p:cNvSpPr txBox="1">
            <a:spLocks/>
          </p:cNvSpPr>
          <p:nvPr/>
        </p:nvSpPr>
        <p:spPr>
          <a:xfrm>
            <a:off x="568037" y="3542608"/>
            <a:ext cx="8193578" cy="5250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Elaboração de novas videoaulas com </a:t>
            </a:r>
            <a:r>
              <a:rPr lang="pt-BR" b="1" i="1" dirty="0"/>
              <a:t>simulação experimental</a:t>
            </a:r>
          </a:p>
        </p:txBody>
      </p:sp>
    </p:spTree>
    <p:extLst>
      <p:ext uri="{BB962C8B-B14F-4D97-AF65-F5344CB8AC3E}">
        <p14:creationId xmlns:p14="http://schemas.microsoft.com/office/powerpoint/2010/main" val="28009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24B142B-4037-49D4-8ADE-8E992DCA3EE6}"/>
              </a:ext>
            </a:extLst>
          </p:cNvPr>
          <p:cNvSpPr txBox="1">
            <a:spLocks/>
          </p:cNvSpPr>
          <p:nvPr/>
        </p:nvSpPr>
        <p:spPr>
          <a:xfrm>
            <a:off x="568037" y="266007"/>
            <a:ext cx="8974974" cy="6982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dirty="0">
                <a:solidFill>
                  <a:srgbClr val="FF0000"/>
                </a:solidFill>
              </a:rPr>
              <a:t>Perspectivas futuras - gestão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E42203-0544-440E-9618-B620B1C55983}"/>
              </a:ext>
            </a:extLst>
          </p:cNvPr>
          <p:cNvSpPr txBox="1">
            <a:spLocks/>
          </p:cNvSpPr>
          <p:nvPr/>
        </p:nvSpPr>
        <p:spPr>
          <a:xfrm>
            <a:off x="568037" y="1314797"/>
            <a:ext cx="9989127" cy="6982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Coordenação do curso de Licenciatura e Bacharelado em Física na modalidade presencial</a:t>
            </a:r>
            <a:endParaRPr lang="pt-BR" b="1" i="1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7CB424E-DFCB-4C36-AB40-BECBAD3F713C}"/>
              </a:ext>
            </a:extLst>
          </p:cNvPr>
          <p:cNvSpPr txBox="1">
            <a:spLocks/>
          </p:cNvSpPr>
          <p:nvPr/>
        </p:nvSpPr>
        <p:spPr>
          <a:xfrm>
            <a:off x="568038" y="2317868"/>
            <a:ext cx="3555076" cy="6982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Chefia de Departamento</a:t>
            </a:r>
            <a:endParaRPr lang="pt-BR" b="1" i="1" dirty="0"/>
          </a:p>
        </p:txBody>
      </p:sp>
    </p:spTree>
    <p:extLst>
      <p:ext uri="{BB962C8B-B14F-4D97-AF65-F5344CB8AC3E}">
        <p14:creationId xmlns:p14="http://schemas.microsoft.com/office/powerpoint/2010/main" val="222090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415FC81-3DB6-4071-8AE1-88724079EFBB}"/>
              </a:ext>
            </a:extLst>
          </p:cNvPr>
          <p:cNvSpPr txBox="1">
            <a:spLocks/>
          </p:cNvSpPr>
          <p:nvPr/>
        </p:nvSpPr>
        <p:spPr>
          <a:xfrm>
            <a:off x="3410271" y="1246981"/>
            <a:ext cx="5916609" cy="107219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8800" dirty="0">
                <a:solidFill>
                  <a:schemeClr val="accent1"/>
                </a:solidFill>
              </a:rPr>
              <a:t>Obrigado!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406D7E8-6F0B-497E-B8CE-458740D09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419" y="2692351"/>
            <a:ext cx="971433" cy="9714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AB37FAD-7DD8-4034-A7A5-A3B149EB4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060" y="4024211"/>
            <a:ext cx="1371600" cy="2857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8FB2DAF-E066-415A-8E01-6D25DACB4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387" y="3772461"/>
            <a:ext cx="1371600" cy="6096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55A8A40-5DC6-42D8-99B5-CD62839910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433" y="2750004"/>
            <a:ext cx="971433" cy="89255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B1CD939-8816-4E3C-A656-B72BA618D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610" y="3810298"/>
            <a:ext cx="1204416" cy="713576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DCDD56B-EEEC-43F6-A1BC-8B8B5177A7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17" y="2991281"/>
            <a:ext cx="1262651" cy="437719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841C4F2-050C-4E12-B12B-AED65AFF4B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63" y="3763260"/>
            <a:ext cx="1739756" cy="605104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F25D510-722D-4907-850D-9FECD4DFB5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94" y="2703624"/>
            <a:ext cx="1304538" cy="94888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84CC2F-B34E-404A-8DF8-042939300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466" y="3588547"/>
            <a:ext cx="1204416" cy="98934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A736039-424D-49A8-A1B0-92C10E9802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18" y="2833119"/>
            <a:ext cx="1545908" cy="59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048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DD66AF6-997F-458C-B114-BB99FA097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480" y="394145"/>
            <a:ext cx="6235809" cy="86151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Mestrado em Física </a:t>
            </a:r>
            <a:br>
              <a:rPr lang="pt-B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na UNICAMP (1985 - 1989)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87AD42E-28BE-4854-875E-127575876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771155"/>
              </p:ext>
            </p:extLst>
          </p:nvPr>
        </p:nvGraphicFramePr>
        <p:xfrm>
          <a:off x="591711" y="1469020"/>
          <a:ext cx="11008578" cy="1184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965442C3-3CF2-4CCB-BCD3-5EA802B4289A}"/>
              </a:ext>
            </a:extLst>
          </p:cNvPr>
          <p:cNvSpPr/>
          <p:nvPr/>
        </p:nvSpPr>
        <p:spPr>
          <a:xfrm>
            <a:off x="586948" y="2735819"/>
            <a:ext cx="11013341" cy="421365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Montagem de um Experimento de Espectroscopia Fotoacústica </a:t>
            </a:r>
          </a:p>
        </p:txBody>
      </p:sp>
      <p:sp>
        <p:nvSpPr>
          <p:cNvPr id="7" name="Retângulo: Cantos Superiores Arredondados 6">
            <a:extLst>
              <a:ext uri="{FF2B5EF4-FFF2-40B4-BE49-F238E27FC236}">
                <a16:creationId xmlns:a16="http://schemas.microsoft.com/office/drawing/2014/main" id="{D1DBC99D-7219-416B-9F35-8A030A66FD2B}"/>
              </a:ext>
            </a:extLst>
          </p:cNvPr>
          <p:cNvSpPr/>
          <p:nvPr/>
        </p:nvSpPr>
        <p:spPr>
          <a:xfrm flipV="1">
            <a:off x="586949" y="3157185"/>
            <a:ext cx="11013340" cy="3581182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0D29E3D-BDAC-44EF-A9EF-3CC0C80B8B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88" y="3247052"/>
            <a:ext cx="6648423" cy="340864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BDD1F3F-DA25-4DA9-8DF5-0BDF49E4F67A}"/>
              </a:ext>
            </a:extLst>
          </p:cNvPr>
          <p:cNvSpPr/>
          <p:nvPr/>
        </p:nvSpPr>
        <p:spPr>
          <a:xfrm>
            <a:off x="3193545" y="1572641"/>
            <a:ext cx="459638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sz="1600" b="1" dirty="0"/>
              <a:t>Orientador: </a:t>
            </a:r>
            <a:r>
              <a:rPr lang="pt-BR" sz="1600" dirty="0"/>
              <a:t>Prof. Carlos Alberto Ferrari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F8A914A-748A-435B-9983-B6AAB7A0C930}"/>
              </a:ext>
            </a:extLst>
          </p:cNvPr>
          <p:cNvSpPr/>
          <p:nvPr/>
        </p:nvSpPr>
        <p:spPr>
          <a:xfrm>
            <a:off x="3193545" y="1878353"/>
            <a:ext cx="7873598" cy="6155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sz="1600" b="1" dirty="0"/>
              <a:t>Título da Dissertação: “</a:t>
            </a:r>
            <a:r>
              <a:rPr lang="pt-BR" sz="1600" i="1" dirty="0"/>
              <a:t>A Técnica do Efeito Fotoacústico para o Estudo de Gases e Vapores de Álcool e Gasolina usando como fonte de Radiação Excitadora o Laser de CO</a:t>
            </a:r>
            <a:r>
              <a:rPr lang="pt-BR" sz="1600" i="1" baseline="-25000" dirty="0"/>
              <a:t>2</a:t>
            </a:r>
            <a:r>
              <a:rPr lang="pt-BR" sz="1600" i="1" dirty="0"/>
              <a:t>”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9099548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  <p:bldP spid="7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70BE3-60E9-47E1-872E-64D359F3DC3C}"/>
              </a:ext>
            </a:extLst>
          </p:cNvPr>
          <p:cNvSpPr txBox="1">
            <a:spLocks/>
          </p:cNvSpPr>
          <p:nvPr/>
        </p:nvSpPr>
        <p:spPr>
          <a:xfrm>
            <a:off x="5440680" y="851345"/>
            <a:ext cx="6235809" cy="861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Doutorado em Física 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na UNICAMP (1989 - 1994)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7538CA4-B6A6-4669-A2EF-0E69645046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5217007"/>
              </p:ext>
            </p:extLst>
          </p:nvPr>
        </p:nvGraphicFramePr>
        <p:xfrm>
          <a:off x="591711" y="1700391"/>
          <a:ext cx="11008578" cy="1578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66CDB28C-B76C-448C-A538-C9430FB8E4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9899562"/>
              </p:ext>
            </p:extLst>
          </p:nvPr>
        </p:nvGraphicFramePr>
        <p:xfrm>
          <a:off x="591711" y="3531388"/>
          <a:ext cx="11008578" cy="1666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16617C1-4BCE-4004-A8E1-58BFBB808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434155"/>
              </p:ext>
            </p:extLst>
          </p:nvPr>
        </p:nvGraphicFramePr>
        <p:xfrm>
          <a:off x="588940" y="5403480"/>
          <a:ext cx="11008578" cy="130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4B0C4991-F251-4BB4-AC09-6801C21A94DD}"/>
              </a:ext>
            </a:extLst>
          </p:cNvPr>
          <p:cNvSpPr/>
          <p:nvPr/>
        </p:nvSpPr>
        <p:spPr>
          <a:xfrm>
            <a:off x="3098943" y="1991793"/>
            <a:ext cx="8106085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15 candidatos disputando 08 vagas e 04 bolsas: </a:t>
            </a:r>
            <a:r>
              <a:rPr lang="pt-BR" dirty="0"/>
              <a:t> 3ª lugar na classificação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DA94AF-C6F9-42AE-A69C-060FE8A6D802}"/>
              </a:ext>
            </a:extLst>
          </p:cNvPr>
          <p:cNvSpPr/>
          <p:nvPr/>
        </p:nvSpPr>
        <p:spPr>
          <a:xfrm>
            <a:off x="3093501" y="2348380"/>
            <a:ext cx="615209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Orientador inicial: </a:t>
            </a:r>
            <a:r>
              <a:rPr lang="pt-BR" dirty="0"/>
              <a:t>Prof. Jaime </a:t>
            </a:r>
            <a:r>
              <a:rPr lang="pt-BR" dirty="0" err="1"/>
              <a:t>Frejlich</a:t>
            </a:r>
            <a:r>
              <a:rPr lang="pt-BR" dirty="0"/>
              <a:t> </a:t>
            </a:r>
            <a:r>
              <a:rPr lang="pt-BR" dirty="0" err="1"/>
              <a:t>Sochaczewsky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78B8C81-5BEE-42D3-979E-C9C997F6A689}"/>
              </a:ext>
            </a:extLst>
          </p:cNvPr>
          <p:cNvSpPr/>
          <p:nvPr/>
        </p:nvSpPr>
        <p:spPr>
          <a:xfrm>
            <a:off x="3098943" y="2717712"/>
            <a:ext cx="741680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Orientadora definitiva: </a:t>
            </a:r>
            <a:r>
              <a:rPr lang="pt-BR" dirty="0" err="1"/>
              <a:t>Prof</a:t>
            </a:r>
            <a:r>
              <a:rPr lang="pt-BR" dirty="0"/>
              <a:t>(a) Lucila Helena </a:t>
            </a:r>
            <a:r>
              <a:rPr lang="pt-BR" dirty="0" err="1"/>
              <a:t>Deliesposte</a:t>
            </a:r>
            <a:r>
              <a:rPr lang="pt-BR" dirty="0"/>
              <a:t> </a:t>
            </a:r>
            <a:r>
              <a:rPr lang="pt-BR" dirty="0" err="1"/>
              <a:t>Cescato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9D6FFA5-3E8A-48B7-8CC7-102883A52FAB}"/>
              </a:ext>
            </a:extLst>
          </p:cNvPr>
          <p:cNvSpPr/>
          <p:nvPr/>
        </p:nvSpPr>
        <p:spPr>
          <a:xfrm>
            <a:off x="3177028" y="3736644"/>
            <a:ext cx="8106085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Uso de um sistema eletrônico de estabilização holográfica por </a:t>
            </a:r>
            <a:r>
              <a:rPr lang="pt-BR" b="1" i="1" dirty="0"/>
              <a:t>transmissão,</a:t>
            </a:r>
            <a:r>
              <a:rPr lang="pt-BR" dirty="0"/>
              <a:t> para estudar a resolução de </a:t>
            </a:r>
            <a:r>
              <a:rPr lang="pt-BR" dirty="0" err="1"/>
              <a:t>fotorresinas</a:t>
            </a:r>
            <a:r>
              <a:rPr lang="pt-BR" dirty="0"/>
              <a:t> positivas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058EA2-BF2C-48AD-8257-8820A3670172}"/>
              </a:ext>
            </a:extLst>
          </p:cNvPr>
          <p:cNvSpPr/>
          <p:nvPr/>
        </p:nvSpPr>
        <p:spPr>
          <a:xfrm>
            <a:off x="3148000" y="4334880"/>
            <a:ext cx="8106085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Primeiro artigo: “</a:t>
            </a:r>
            <a:r>
              <a:rPr lang="pt-BR" i="1" dirty="0" err="1"/>
              <a:t>Photoresist</a:t>
            </a:r>
            <a:r>
              <a:rPr lang="pt-BR" i="1" dirty="0"/>
              <a:t> </a:t>
            </a:r>
            <a:r>
              <a:rPr lang="pt-BR" i="1" dirty="0" err="1"/>
              <a:t>resolution</a:t>
            </a:r>
            <a:r>
              <a:rPr lang="pt-BR" i="1" dirty="0"/>
              <a:t> </a:t>
            </a:r>
            <a:r>
              <a:rPr lang="pt-BR" i="1" dirty="0" err="1"/>
              <a:t>measurement</a:t>
            </a:r>
            <a:r>
              <a:rPr lang="pt-BR" i="1" dirty="0"/>
              <a:t> </a:t>
            </a:r>
            <a:r>
              <a:rPr lang="pt-BR" i="1" dirty="0" err="1"/>
              <a:t>during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</a:t>
            </a:r>
            <a:r>
              <a:rPr lang="pt-BR" i="1" dirty="0" err="1"/>
              <a:t>exposure</a:t>
            </a:r>
            <a:r>
              <a:rPr lang="pt-BR" i="1" dirty="0"/>
              <a:t> </a:t>
            </a:r>
            <a:r>
              <a:rPr lang="pt-BR" i="1" dirty="0" err="1"/>
              <a:t>process</a:t>
            </a:r>
            <a:r>
              <a:rPr lang="pt-BR" i="1" dirty="0"/>
              <a:t>",  </a:t>
            </a:r>
            <a:r>
              <a:rPr lang="pt-BR" i="1" dirty="0" err="1"/>
              <a:t>Applied</a:t>
            </a:r>
            <a:r>
              <a:rPr lang="pt-BR" i="1" dirty="0"/>
              <a:t> </a:t>
            </a:r>
            <a:r>
              <a:rPr lang="pt-BR" i="1" dirty="0" err="1"/>
              <a:t>Optics</a:t>
            </a:r>
            <a:r>
              <a:rPr lang="pt-BR" i="1" dirty="0"/>
              <a:t>, 35</a:t>
            </a:r>
            <a:r>
              <a:rPr lang="pt-BR" b="1" i="1" dirty="0"/>
              <a:t>(1991)</a:t>
            </a:r>
            <a:r>
              <a:rPr lang="pt-BR" i="1" dirty="0"/>
              <a:t>, 5152-5156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F2D4F70-DA63-48E0-B3DC-E747FC7AFA54}"/>
              </a:ext>
            </a:extLst>
          </p:cNvPr>
          <p:cNvSpPr/>
          <p:nvPr/>
        </p:nvSpPr>
        <p:spPr>
          <a:xfrm>
            <a:off x="3116795" y="5572951"/>
            <a:ext cx="741680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Primeiro período de 1990: </a:t>
            </a:r>
            <a:r>
              <a:rPr lang="pt-BR" dirty="0"/>
              <a:t>em comum acordo com minha orientadora, comecei a dar aulas na UNIMEP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29AD159-E76C-4E16-9B80-08218C94E420}"/>
              </a:ext>
            </a:extLst>
          </p:cNvPr>
          <p:cNvSpPr/>
          <p:nvPr/>
        </p:nvSpPr>
        <p:spPr>
          <a:xfrm>
            <a:off x="3116795" y="6171838"/>
            <a:ext cx="6152099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Disciplinas ministradas: </a:t>
            </a:r>
            <a:r>
              <a:rPr lang="pt-BR" dirty="0"/>
              <a:t>Física I, II, III e Mecânica Geral</a:t>
            </a:r>
          </a:p>
        </p:txBody>
      </p:sp>
    </p:spTree>
    <p:extLst>
      <p:ext uri="{BB962C8B-B14F-4D97-AF65-F5344CB8AC3E}">
        <p14:creationId xmlns:p14="http://schemas.microsoft.com/office/powerpoint/2010/main" val="1624710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  <p:bldGraphic spid="7" grpId="0">
        <p:bldAsOne/>
      </p:bldGraphic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DA8AD1-CBD3-468C-AFF7-55DCE5B38D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5373854"/>
              </p:ext>
            </p:extLst>
          </p:nvPr>
        </p:nvGraphicFramePr>
        <p:xfrm>
          <a:off x="586948" y="1516772"/>
          <a:ext cx="11008578" cy="959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ADD8673A-B6F5-470D-BD3F-F26CCF355479}"/>
              </a:ext>
            </a:extLst>
          </p:cNvPr>
          <p:cNvSpPr/>
          <p:nvPr/>
        </p:nvSpPr>
        <p:spPr>
          <a:xfrm>
            <a:off x="586948" y="2619707"/>
            <a:ext cx="11013341" cy="421365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Fotografia do laboratório de óptica com sala limpa da UNICAMP</a:t>
            </a:r>
          </a:p>
        </p:txBody>
      </p:sp>
      <p:sp>
        <p:nvSpPr>
          <p:cNvPr id="4" name="Retângulo: Cantos Superiores Arredondados 6">
            <a:extLst>
              <a:ext uri="{FF2B5EF4-FFF2-40B4-BE49-F238E27FC236}">
                <a16:creationId xmlns:a16="http://schemas.microsoft.com/office/drawing/2014/main" id="{A24A9EDF-FA8C-48FC-BE1A-85D69EBAC86C}"/>
              </a:ext>
            </a:extLst>
          </p:cNvPr>
          <p:cNvSpPr/>
          <p:nvPr/>
        </p:nvSpPr>
        <p:spPr>
          <a:xfrm flipV="1">
            <a:off x="586949" y="3041073"/>
            <a:ext cx="11013340" cy="3581182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A4DBEC-AFC3-4C8B-A992-23ABFCC96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28" y="3263026"/>
            <a:ext cx="2598633" cy="32608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4E1EDF6-1A64-4F24-8217-93A3380E75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893" y="3241801"/>
            <a:ext cx="4495581" cy="17407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28EB5B-FA74-4525-B0B5-AA7DF0A7DD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7" y="5064693"/>
            <a:ext cx="3302628" cy="143798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C06B24-AA5B-4B68-B2CF-B263EF9C6A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07" y="3241801"/>
            <a:ext cx="2641815" cy="326087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EBE0822-6BEE-40AC-A170-32852CBEC7C8}"/>
              </a:ext>
            </a:extLst>
          </p:cNvPr>
          <p:cNvSpPr/>
          <p:nvPr/>
        </p:nvSpPr>
        <p:spPr>
          <a:xfrm>
            <a:off x="3144954" y="1673350"/>
            <a:ext cx="7934768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Entre os anos de </a:t>
            </a:r>
            <a:r>
              <a:rPr lang="pt-BR" b="1" dirty="0"/>
              <a:t>1991</a:t>
            </a:r>
            <a:r>
              <a:rPr lang="pt-BR" dirty="0"/>
              <a:t> e </a:t>
            </a:r>
            <a:r>
              <a:rPr lang="pt-BR" b="1" dirty="0"/>
              <a:t>1992</a:t>
            </a:r>
            <a:r>
              <a:rPr lang="pt-BR" dirty="0"/>
              <a:t> - Acompanhamento da montagem do laboratório com sala limpa (classe 1000)</a:t>
            </a:r>
            <a:endParaRPr lang="pt-BR" i="1" baseline="-25000" dirty="0"/>
          </a:p>
        </p:txBody>
      </p:sp>
    </p:spTree>
    <p:extLst>
      <p:ext uri="{BB962C8B-B14F-4D97-AF65-F5344CB8AC3E}">
        <p14:creationId xmlns:p14="http://schemas.microsoft.com/office/powerpoint/2010/main" val="2484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0E730D6-C5CF-4273-A47B-D6BE675229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424100"/>
              </p:ext>
            </p:extLst>
          </p:nvPr>
        </p:nvGraphicFramePr>
        <p:xfrm>
          <a:off x="425456" y="1629294"/>
          <a:ext cx="11008578" cy="3225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19CD874-9D8C-4D76-8AA3-70301237F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511759"/>
              </p:ext>
            </p:extLst>
          </p:nvPr>
        </p:nvGraphicFramePr>
        <p:xfrm>
          <a:off x="425456" y="5176386"/>
          <a:ext cx="11008578" cy="121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B2641489-15A3-4DB3-906E-1CCB853CF0D3}"/>
              </a:ext>
            </a:extLst>
          </p:cNvPr>
          <p:cNvSpPr/>
          <p:nvPr/>
        </p:nvSpPr>
        <p:spPr>
          <a:xfrm>
            <a:off x="3019950" y="2142895"/>
            <a:ext cx="841408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/>
              <a:t>Sistema eletrônico de estabilização holográfica por </a:t>
            </a:r>
            <a:r>
              <a:rPr lang="pt-BR" b="1" i="1" dirty="0"/>
              <a:t>reflexão</a:t>
            </a:r>
            <a:r>
              <a:rPr lang="pt-BR" i="1" dirty="0"/>
              <a:t> (substratos refletores)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B457A78-3697-4774-9DD3-EBC4E5395475}"/>
              </a:ext>
            </a:extLst>
          </p:cNvPr>
          <p:cNvSpPr/>
          <p:nvPr/>
        </p:nvSpPr>
        <p:spPr>
          <a:xfrm>
            <a:off x="3019950" y="2612954"/>
            <a:ext cx="6835250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/>
              <a:t>Resultados iniciais de alguns </a:t>
            </a:r>
            <a:r>
              <a:rPr lang="pt-BR" b="1" i="1" dirty="0"/>
              <a:t>componentes ópticos holográficos</a:t>
            </a:r>
            <a:endParaRPr lang="pt-BR" i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EF0E200F-B9F5-4121-A44F-EED2072C3C00}"/>
              </a:ext>
            </a:extLst>
          </p:cNvPr>
          <p:cNvSpPr/>
          <p:nvPr/>
        </p:nvSpPr>
        <p:spPr>
          <a:xfrm>
            <a:off x="3019950" y="3187535"/>
            <a:ext cx="8128000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dirty="0"/>
              <a:t> Título da Tese:  “</a:t>
            </a:r>
            <a:r>
              <a:rPr lang="pt-BR" b="1" i="1" dirty="0"/>
              <a:t>Estabilização Holográfica por Reflexão e Aplicação na Fabricação de Componentes Ópticos</a:t>
            </a:r>
            <a:r>
              <a:rPr lang="pt-BR" i="1" dirty="0"/>
              <a:t>”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C4AFF995-5074-4D6A-9E12-BB9C66A54F41}"/>
              </a:ext>
            </a:extLst>
          </p:cNvPr>
          <p:cNvSpPr/>
          <p:nvPr/>
        </p:nvSpPr>
        <p:spPr>
          <a:xfrm>
            <a:off x="3019950" y="3995573"/>
            <a:ext cx="3249243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Tese defendida em </a:t>
            </a:r>
            <a:r>
              <a:rPr lang="pt-BR" b="1" dirty="0"/>
              <a:t>1994</a:t>
            </a:r>
            <a:endParaRPr lang="pt-BR" i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BDB5C44-319F-4967-9940-27163B54B232}"/>
              </a:ext>
            </a:extLst>
          </p:cNvPr>
          <p:cNvSpPr/>
          <p:nvPr/>
        </p:nvSpPr>
        <p:spPr>
          <a:xfrm>
            <a:off x="3019950" y="5459830"/>
            <a:ext cx="841408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 “</a:t>
            </a:r>
            <a:r>
              <a:rPr lang="en-US" i="1" dirty="0"/>
              <a:t>Mixing of the Reflected Waves to Monitor and Stabilize Holographic Exposures", Applied Optics, 35(10)</a:t>
            </a:r>
            <a:r>
              <a:rPr lang="en-US" b="1" i="1" dirty="0"/>
              <a:t>(1996)</a:t>
            </a:r>
            <a:r>
              <a:rPr lang="en-US" i="1" dirty="0"/>
              <a:t>, 2804-2809</a:t>
            </a:r>
            <a:endParaRPr lang="pt-BR" i="1" baseline="-25000" dirty="0"/>
          </a:p>
        </p:txBody>
      </p:sp>
    </p:spTree>
    <p:extLst>
      <p:ext uri="{BB962C8B-B14F-4D97-AF65-F5344CB8AC3E}">
        <p14:creationId xmlns:p14="http://schemas.microsoft.com/office/powerpoint/2010/main" val="2132034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4" grpId="0"/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FDC9042-722B-43E6-9EB3-C98E1B105036}"/>
              </a:ext>
            </a:extLst>
          </p:cNvPr>
          <p:cNvSpPr txBox="1">
            <a:spLocks/>
          </p:cNvSpPr>
          <p:nvPr/>
        </p:nvSpPr>
        <p:spPr>
          <a:xfrm>
            <a:off x="5303520" y="607505"/>
            <a:ext cx="6235809" cy="861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Bolsista RHAE/CNPq 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pela UNICAMP (1994 - 1996)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2DF59DB-3423-462C-B891-4A926CC9F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7202310"/>
              </p:ext>
            </p:extLst>
          </p:nvPr>
        </p:nvGraphicFramePr>
        <p:xfrm>
          <a:off x="591711" y="1394460"/>
          <a:ext cx="11008578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tângulo: Cantos Superiores Arredondados 7">
            <a:extLst>
              <a:ext uri="{FF2B5EF4-FFF2-40B4-BE49-F238E27FC236}">
                <a16:creationId xmlns:a16="http://schemas.microsoft.com/office/drawing/2014/main" id="{0F778AF3-F9DE-4D98-93D0-F58CB1E2AFA2}"/>
              </a:ext>
            </a:extLst>
          </p:cNvPr>
          <p:cNvSpPr/>
          <p:nvPr/>
        </p:nvSpPr>
        <p:spPr>
          <a:xfrm>
            <a:off x="586948" y="4130040"/>
            <a:ext cx="11013341" cy="428687"/>
          </a:xfrm>
          <a:prstGeom prst="round2SameRect">
            <a:avLst/>
          </a:prstGeom>
          <a:ln w="57150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Resultado do trabalho sobre a simulação de estruturas em substratos refletores</a:t>
            </a:r>
          </a:p>
        </p:txBody>
      </p:sp>
      <p:sp>
        <p:nvSpPr>
          <p:cNvPr id="9" name="Retângulo: Cantos Superiores Arredondados 6">
            <a:extLst>
              <a:ext uri="{FF2B5EF4-FFF2-40B4-BE49-F238E27FC236}">
                <a16:creationId xmlns:a16="http://schemas.microsoft.com/office/drawing/2014/main" id="{181A0A04-A5B4-4DA6-86EE-488CAAFDB4C9}"/>
              </a:ext>
            </a:extLst>
          </p:cNvPr>
          <p:cNvSpPr/>
          <p:nvPr/>
        </p:nvSpPr>
        <p:spPr>
          <a:xfrm flipV="1">
            <a:off x="586949" y="4558727"/>
            <a:ext cx="11013340" cy="2146872"/>
          </a:xfrm>
          <a:custGeom>
            <a:avLst/>
            <a:gdLst>
              <a:gd name="connsiteX0" fmla="*/ 554404 w 11008578"/>
              <a:gd name="connsiteY0" fmla="*/ 0 h 3326358"/>
              <a:gd name="connsiteX1" fmla="*/ 10454174 w 11008578"/>
              <a:gd name="connsiteY1" fmla="*/ 0 h 3326358"/>
              <a:gd name="connsiteX2" fmla="*/ 11008578 w 11008578"/>
              <a:gd name="connsiteY2" fmla="*/ 554404 h 3326358"/>
              <a:gd name="connsiteX3" fmla="*/ 11008578 w 11008578"/>
              <a:gd name="connsiteY3" fmla="*/ 3326358 h 3326358"/>
              <a:gd name="connsiteX4" fmla="*/ 11008578 w 11008578"/>
              <a:gd name="connsiteY4" fmla="*/ 3326358 h 3326358"/>
              <a:gd name="connsiteX5" fmla="*/ 0 w 11008578"/>
              <a:gd name="connsiteY5" fmla="*/ 3326358 h 3326358"/>
              <a:gd name="connsiteX6" fmla="*/ 0 w 11008578"/>
              <a:gd name="connsiteY6" fmla="*/ 3326358 h 3326358"/>
              <a:gd name="connsiteX7" fmla="*/ 0 w 11008578"/>
              <a:gd name="connsiteY7" fmla="*/ 554404 h 3326358"/>
              <a:gd name="connsiteX8" fmla="*/ 554404 w 11008578"/>
              <a:gd name="connsiteY8" fmla="*/ 0 h 3326358"/>
              <a:gd name="connsiteX0" fmla="*/ 554404 w 11039058"/>
              <a:gd name="connsiteY0" fmla="*/ 7324 h 3333682"/>
              <a:gd name="connsiteX1" fmla="*/ 10454174 w 11039058"/>
              <a:gd name="connsiteY1" fmla="*/ 7324 h 3333682"/>
              <a:gd name="connsiteX2" fmla="*/ 11039058 w 11039058"/>
              <a:gd name="connsiteY2" fmla="*/ 241688 h 3333682"/>
              <a:gd name="connsiteX3" fmla="*/ 11008578 w 11039058"/>
              <a:gd name="connsiteY3" fmla="*/ 3333682 h 3333682"/>
              <a:gd name="connsiteX4" fmla="*/ 11008578 w 11039058"/>
              <a:gd name="connsiteY4" fmla="*/ 3333682 h 3333682"/>
              <a:gd name="connsiteX5" fmla="*/ 0 w 11039058"/>
              <a:gd name="connsiteY5" fmla="*/ 3333682 h 3333682"/>
              <a:gd name="connsiteX6" fmla="*/ 0 w 11039058"/>
              <a:gd name="connsiteY6" fmla="*/ 3333682 h 3333682"/>
              <a:gd name="connsiteX7" fmla="*/ 0 w 11039058"/>
              <a:gd name="connsiteY7" fmla="*/ 561728 h 3333682"/>
              <a:gd name="connsiteX8" fmla="*/ 554404 w 11039058"/>
              <a:gd name="connsiteY8" fmla="*/ 7324 h 3333682"/>
              <a:gd name="connsiteX0" fmla="*/ 554404 w 11039058"/>
              <a:gd name="connsiteY0" fmla="*/ 72 h 3326430"/>
              <a:gd name="connsiteX1" fmla="*/ 10454174 w 11039058"/>
              <a:gd name="connsiteY1" fmla="*/ 72 h 3326430"/>
              <a:gd name="connsiteX2" fmla="*/ 11039058 w 11039058"/>
              <a:gd name="connsiteY2" fmla="*/ 234436 h 3326430"/>
              <a:gd name="connsiteX3" fmla="*/ 11008578 w 11039058"/>
              <a:gd name="connsiteY3" fmla="*/ 3326430 h 3326430"/>
              <a:gd name="connsiteX4" fmla="*/ 11008578 w 11039058"/>
              <a:gd name="connsiteY4" fmla="*/ 3326430 h 3326430"/>
              <a:gd name="connsiteX5" fmla="*/ 0 w 11039058"/>
              <a:gd name="connsiteY5" fmla="*/ 3326430 h 3326430"/>
              <a:gd name="connsiteX6" fmla="*/ 0 w 11039058"/>
              <a:gd name="connsiteY6" fmla="*/ 3326430 h 3326430"/>
              <a:gd name="connsiteX7" fmla="*/ 0 w 11039058"/>
              <a:gd name="connsiteY7" fmla="*/ 554476 h 3326430"/>
              <a:gd name="connsiteX8" fmla="*/ 554404 w 11039058"/>
              <a:gd name="connsiteY8" fmla="*/ 72 h 3326430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23818"/>
              <a:gd name="connsiteY0" fmla="*/ 0 h 3326358"/>
              <a:gd name="connsiteX1" fmla="*/ 10454174 w 11023818"/>
              <a:gd name="connsiteY1" fmla="*/ 0 h 3326358"/>
              <a:gd name="connsiteX2" fmla="*/ 11023818 w 11023818"/>
              <a:gd name="connsiteY2" fmla="*/ 249604 h 3326358"/>
              <a:gd name="connsiteX3" fmla="*/ 11008578 w 11023818"/>
              <a:gd name="connsiteY3" fmla="*/ 3326358 h 3326358"/>
              <a:gd name="connsiteX4" fmla="*/ 11008578 w 11023818"/>
              <a:gd name="connsiteY4" fmla="*/ 3326358 h 3326358"/>
              <a:gd name="connsiteX5" fmla="*/ 0 w 11023818"/>
              <a:gd name="connsiteY5" fmla="*/ 3326358 h 3326358"/>
              <a:gd name="connsiteX6" fmla="*/ 0 w 11023818"/>
              <a:gd name="connsiteY6" fmla="*/ 3326358 h 3326358"/>
              <a:gd name="connsiteX7" fmla="*/ 0 w 11023818"/>
              <a:gd name="connsiteY7" fmla="*/ 554404 h 3326358"/>
              <a:gd name="connsiteX8" fmla="*/ 554404 w 11023818"/>
              <a:gd name="connsiteY8" fmla="*/ 0 h 3326358"/>
              <a:gd name="connsiteX0" fmla="*/ 554404 w 11009253"/>
              <a:gd name="connsiteY0" fmla="*/ 0 h 3326358"/>
              <a:gd name="connsiteX1" fmla="*/ 10454174 w 11009253"/>
              <a:gd name="connsiteY1" fmla="*/ 0 h 3326358"/>
              <a:gd name="connsiteX2" fmla="*/ 10993338 w 11009253"/>
              <a:gd name="connsiteY2" fmla="*/ 249604 h 3326358"/>
              <a:gd name="connsiteX3" fmla="*/ 11008578 w 11009253"/>
              <a:gd name="connsiteY3" fmla="*/ 3326358 h 3326358"/>
              <a:gd name="connsiteX4" fmla="*/ 11008578 w 11009253"/>
              <a:gd name="connsiteY4" fmla="*/ 3326358 h 3326358"/>
              <a:gd name="connsiteX5" fmla="*/ 0 w 11009253"/>
              <a:gd name="connsiteY5" fmla="*/ 3326358 h 3326358"/>
              <a:gd name="connsiteX6" fmla="*/ 0 w 11009253"/>
              <a:gd name="connsiteY6" fmla="*/ 3326358 h 3326358"/>
              <a:gd name="connsiteX7" fmla="*/ 0 w 11009253"/>
              <a:gd name="connsiteY7" fmla="*/ 554404 h 3326358"/>
              <a:gd name="connsiteX8" fmla="*/ 554404 w 11009253"/>
              <a:gd name="connsiteY8" fmla="*/ 0 h 3326358"/>
              <a:gd name="connsiteX0" fmla="*/ 554404 w 11010044"/>
              <a:gd name="connsiteY0" fmla="*/ 0 h 3326358"/>
              <a:gd name="connsiteX1" fmla="*/ 10454174 w 11010044"/>
              <a:gd name="connsiteY1" fmla="*/ 0 h 3326358"/>
              <a:gd name="connsiteX2" fmla="*/ 11008578 w 11010044"/>
              <a:gd name="connsiteY2" fmla="*/ 249604 h 3326358"/>
              <a:gd name="connsiteX3" fmla="*/ 11008578 w 11010044"/>
              <a:gd name="connsiteY3" fmla="*/ 3326358 h 3326358"/>
              <a:gd name="connsiteX4" fmla="*/ 11008578 w 11010044"/>
              <a:gd name="connsiteY4" fmla="*/ 3326358 h 3326358"/>
              <a:gd name="connsiteX5" fmla="*/ 0 w 11010044"/>
              <a:gd name="connsiteY5" fmla="*/ 3326358 h 3326358"/>
              <a:gd name="connsiteX6" fmla="*/ 0 w 11010044"/>
              <a:gd name="connsiteY6" fmla="*/ 3326358 h 3326358"/>
              <a:gd name="connsiteX7" fmla="*/ 0 w 11010044"/>
              <a:gd name="connsiteY7" fmla="*/ 554404 h 3326358"/>
              <a:gd name="connsiteX8" fmla="*/ 554404 w 11010044"/>
              <a:gd name="connsiteY8" fmla="*/ 0 h 3326358"/>
              <a:gd name="connsiteX0" fmla="*/ 554404 w 11010044"/>
              <a:gd name="connsiteY0" fmla="*/ 11442 h 3337800"/>
              <a:gd name="connsiteX1" fmla="*/ 10454174 w 11010044"/>
              <a:gd name="connsiteY1" fmla="*/ 11442 h 3337800"/>
              <a:gd name="connsiteX2" fmla="*/ 11008578 w 11010044"/>
              <a:gd name="connsiteY2" fmla="*/ 261046 h 3337800"/>
              <a:gd name="connsiteX3" fmla="*/ 11008578 w 11010044"/>
              <a:gd name="connsiteY3" fmla="*/ 3337800 h 3337800"/>
              <a:gd name="connsiteX4" fmla="*/ 11008578 w 11010044"/>
              <a:gd name="connsiteY4" fmla="*/ 3337800 h 3337800"/>
              <a:gd name="connsiteX5" fmla="*/ 0 w 11010044"/>
              <a:gd name="connsiteY5" fmla="*/ 3337800 h 3337800"/>
              <a:gd name="connsiteX6" fmla="*/ 0 w 11010044"/>
              <a:gd name="connsiteY6" fmla="*/ 3337800 h 3337800"/>
              <a:gd name="connsiteX7" fmla="*/ 0 w 11010044"/>
              <a:gd name="connsiteY7" fmla="*/ 230566 h 3337800"/>
              <a:gd name="connsiteX8" fmla="*/ 554404 w 11010044"/>
              <a:gd name="connsiteY8" fmla="*/ 11442 h 3337800"/>
              <a:gd name="connsiteX0" fmla="*/ 554404 w 11010044"/>
              <a:gd name="connsiteY0" fmla="*/ 554 h 3326912"/>
              <a:gd name="connsiteX1" fmla="*/ 10454174 w 11010044"/>
              <a:gd name="connsiteY1" fmla="*/ 554 h 3326912"/>
              <a:gd name="connsiteX2" fmla="*/ 11008578 w 11010044"/>
              <a:gd name="connsiteY2" fmla="*/ 250158 h 3326912"/>
              <a:gd name="connsiteX3" fmla="*/ 11008578 w 11010044"/>
              <a:gd name="connsiteY3" fmla="*/ 3326912 h 3326912"/>
              <a:gd name="connsiteX4" fmla="*/ 11008578 w 11010044"/>
              <a:gd name="connsiteY4" fmla="*/ 3326912 h 3326912"/>
              <a:gd name="connsiteX5" fmla="*/ 0 w 11010044"/>
              <a:gd name="connsiteY5" fmla="*/ 3326912 h 3326912"/>
              <a:gd name="connsiteX6" fmla="*/ 0 w 11010044"/>
              <a:gd name="connsiteY6" fmla="*/ 3326912 h 3326912"/>
              <a:gd name="connsiteX7" fmla="*/ 0 w 11010044"/>
              <a:gd name="connsiteY7" fmla="*/ 280638 h 3326912"/>
              <a:gd name="connsiteX8" fmla="*/ 554404 w 11010044"/>
              <a:gd name="connsiteY8" fmla="*/ 554 h 3326912"/>
              <a:gd name="connsiteX0" fmla="*/ 554404 w 11010044"/>
              <a:gd name="connsiteY0" fmla="*/ 48 h 3326406"/>
              <a:gd name="connsiteX1" fmla="*/ 10454174 w 11010044"/>
              <a:gd name="connsiteY1" fmla="*/ 48 h 3326406"/>
              <a:gd name="connsiteX2" fmla="*/ 11008578 w 11010044"/>
              <a:gd name="connsiteY2" fmla="*/ 249652 h 3326406"/>
              <a:gd name="connsiteX3" fmla="*/ 11008578 w 11010044"/>
              <a:gd name="connsiteY3" fmla="*/ 3326406 h 3326406"/>
              <a:gd name="connsiteX4" fmla="*/ 11008578 w 11010044"/>
              <a:gd name="connsiteY4" fmla="*/ 3326406 h 3326406"/>
              <a:gd name="connsiteX5" fmla="*/ 0 w 11010044"/>
              <a:gd name="connsiteY5" fmla="*/ 3326406 h 3326406"/>
              <a:gd name="connsiteX6" fmla="*/ 0 w 11010044"/>
              <a:gd name="connsiteY6" fmla="*/ 3326406 h 3326406"/>
              <a:gd name="connsiteX7" fmla="*/ 0 w 11010044"/>
              <a:gd name="connsiteY7" fmla="*/ 295372 h 3326406"/>
              <a:gd name="connsiteX8" fmla="*/ 554404 w 11010044"/>
              <a:gd name="connsiteY8" fmla="*/ 48 h 3326406"/>
              <a:gd name="connsiteX0" fmla="*/ 554404 w 11018103"/>
              <a:gd name="connsiteY0" fmla="*/ 2851 h 3329209"/>
              <a:gd name="connsiteX1" fmla="*/ 10454174 w 11018103"/>
              <a:gd name="connsiteY1" fmla="*/ 2851 h 3329209"/>
              <a:gd name="connsiteX2" fmla="*/ 11018103 w 11018103"/>
              <a:gd name="connsiteY2" fmla="*/ 205364 h 3329209"/>
              <a:gd name="connsiteX3" fmla="*/ 11008578 w 11018103"/>
              <a:gd name="connsiteY3" fmla="*/ 3329209 h 3329209"/>
              <a:gd name="connsiteX4" fmla="*/ 11008578 w 11018103"/>
              <a:gd name="connsiteY4" fmla="*/ 3329209 h 3329209"/>
              <a:gd name="connsiteX5" fmla="*/ 0 w 11018103"/>
              <a:gd name="connsiteY5" fmla="*/ 3329209 h 3329209"/>
              <a:gd name="connsiteX6" fmla="*/ 0 w 11018103"/>
              <a:gd name="connsiteY6" fmla="*/ 3329209 h 3329209"/>
              <a:gd name="connsiteX7" fmla="*/ 0 w 11018103"/>
              <a:gd name="connsiteY7" fmla="*/ 298175 h 3329209"/>
              <a:gd name="connsiteX8" fmla="*/ 554404 w 11018103"/>
              <a:gd name="connsiteY8" fmla="*/ 2851 h 3329209"/>
              <a:gd name="connsiteX0" fmla="*/ 554404 w 11018158"/>
              <a:gd name="connsiteY0" fmla="*/ 5393 h 3331751"/>
              <a:gd name="connsiteX1" fmla="*/ 10454174 w 11018158"/>
              <a:gd name="connsiteY1" fmla="*/ 5393 h 3331751"/>
              <a:gd name="connsiteX2" fmla="*/ 11018103 w 11018158"/>
              <a:gd name="connsiteY2" fmla="*/ 207906 h 3331751"/>
              <a:gd name="connsiteX3" fmla="*/ 11008578 w 11018158"/>
              <a:gd name="connsiteY3" fmla="*/ 3331751 h 3331751"/>
              <a:gd name="connsiteX4" fmla="*/ 11008578 w 11018158"/>
              <a:gd name="connsiteY4" fmla="*/ 3331751 h 3331751"/>
              <a:gd name="connsiteX5" fmla="*/ 0 w 11018158"/>
              <a:gd name="connsiteY5" fmla="*/ 3331751 h 3331751"/>
              <a:gd name="connsiteX6" fmla="*/ 0 w 11018158"/>
              <a:gd name="connsiteY6" fmla="*/ 3331751 h 3331751"/>
              <a:gd name="connsiteX7" fmla="*/ 0 w 11018158"/>
              <a:gd name="connsiteY7" fmla="*/ 300717 h 3331751"/>
              <a:gd name="connsiteX8" fmla="*/ 554404 w 11018158"/>
              <a:gd name="connsiteY8" fmla="*/ 5393 h 3331751"/>
              <a:gd name="connsiteX0" fmla="*/ 554404 w 11021333"/>
              <a:gd name="connsiteY0" fmla="*/ 5393 h 3331751"/>
              <a:gd name="connsiteX1" fmla="*/ 10454174 w 11021333"/>
              <a:gd name="connsiteY1" fmla="*/ 5393 h 3331751"/>
              <a:gd name="connsiteX2" fmla="*/ 11021278 w 11021333"/>
              <a:gd name="connsiteY2" fmla="*/ 207906 h 3331751"/>
              <a:gd name="connsiteX3" fmla="*/ 11008578 w 11021333"/>
              <a:gd name="connsiteY3" fmla="*/ 3331751 h 3331751"/>
              <a:gd name="connsiteX4" fmla="*/ 11008578 w 11021333"/>
              <a:gd name="connsiteY4" fmla="*/ 3331751 h 3331751"/>
              <a:gd name="connsiteX5" fmla="*/ 0 w 11021333"/>
              <a:gd name="connsiteY5" fmla="*/ 3331751 h 3331751"/>
              <a:gd name="connsiteX6" fmla="*/ 0 w 11021333"/>
              <a:gd name="connsiteY6" fmla="*/ 3331751 h 3331751"/>
              <a:gd name="connsiteX7" fmla="*/ 0 w 11021333"/>
              <a:gd name="connsiteY7" fmla="*/ 300717 h 3331751"/>
              <a:gd name="connsiteX8" fmla="*/ 554404 w 11021333"/>
              <a:gd name="connsiteY8" fmla="*/ 5393 h 3331751"/>
              <a:gd name="connsiteX0" fmla="*/ 554404 w 11021278"/>
              <a:gd name="connsiteY0" fmla="*/ 3304 h 3329662"/>
              <a:gd name="connsiteX1" fmla="*/ 10454174 w 11021278"/>
              <a:gd name="connsiteY1" fmla="*/ 3304 h 3329662"/>
              <a:gd name="connsiteX2" fmla="*/ 11021278 w 11021278"/>
              <a:gd name="connsiteY2" fmla="*/ 205817 h 3329662"/>
              <a:gd name="connsiteX3" fmla="*/ 11008578 w 11021278"/>
              <a:gd name="connsiteY3" fmla="*/ 3329662 h 3329662"/>
              <a:gd name="connsiteX4" fmla="*/ 11008578 w 11021278"/>
              <a:gd name="connsiteY4" fmla="*/ 3329662 h 3329662"/>
              <a:gd name="connsiteX5" fmla="*/ 0 w 11021278"/>
              <a:gd name="connsiteY5" fmla="*/ 3329662 h 3329662"/>
              <a:gd name="connsiteX6" fmla="*/ 0 w 11021278"/>
              <a:gd name="connsiteY6" fmla="*/ 3329662 h 3329662"/>
              <a:gd name="connsiteX7" fmla="*/ 0 w 11021278"/>
              <a:gd name="connsiteY7" fmla="*/ 298628 h 3329662"/>
              <a:gd name="connsiteX8" fmla="*/ 554404 w 11021278"/>
              <a:gd name="connsiteY8" fmla="*/ 3304 h 3329662"/>
              <a:gd name="connsiteX0" fmla="*/ 554404 w 11021278"/>
              <a:gd name="connsiteY0" fmla="*/ 9970 h 3336328"/>
              <a:gd name="connsiteX1" fmla="*/ 10454174 w 11021278"/>
              <a:gd name="connsiteY1" fmla="*/ 9970 h 3336328"/>
              <a:gd name="connsiteX2" fmla="*/ 11021278 w 11021278"/>
              <a:gd name="connsiteY2" fmla="*/ 212483 h 3336328"/>
              <a:gd name="connsiteX3" fmla="*/ 11008578 w 11021278"/>
              <a:gd name="connsiteY3" fmla="*/ 3336328 h 3336328"/>
              <a:gd name="connsiteX4" fmla="*/ 11008578 w 11021278"/>
              <a:gd name="connsiteY4" fmla="*/ 3336328 h 3336328"/>
              <a:gd name="connsiteX5" fmla="*/ 0 w 11021278"/>
              <a:gd name="connsiteY5" fmla="*/ 3336328 h 3336328"/>
              <a:gd name="connsiteX6" fmla="*/ 0 w 11021278"/>
              <a:gd name="connsiteY6" fmla="*/ 3336328 h 3336328"/>
              <a:gd name="connsiteX7" fmla="*/ 0 w 11021278"/>
              <a:gd name="connsiteY7" fmla="*/ 305294 h 3336328"/>
              <a:gd name="connsiteX8" fmla="*/ 554404 w 11021278"/>
              <a:gd name="connsiteY8" fmla="*/ 9970 h 3336328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21278"/>
              <a:gd name="connsiteY0" fmla="*/ 48 h 3326406"/>
              <a:gd name="connsiteX1" fmla="*/ 10454174 w 11021278"/>
              <a:gd name="connsiteY1" fmla="*/ 48 h 3326406"/>
              <a:gd name="connsiteX2" fmla="*/ 11021278 w 11021278"/>
              <a:gd name="connsiteY2" fmla="*/ 202561 h 3326406"/>
              <a:gd name="connsiteX3" fmla="*/ 11008578 w 11021278"/>
              <a:gd name="connsiteY3" fmla="*/ 3326406 h 3326406"/>
              <a:gd name="connsiteX4" fmla="*/ 11008578 w 11021278"/>
              <a:gd name="connsiteY4" fmla="*/ 3326406 h 3326406"/>
              <a:gd name="connsiteX5" fmla="*/ 0 w 11021278"/>
              <a:gd name="connsiteY5" fmla="*/ 3326406 h 3326406"/>
              <a:gd name="connsiteX6" fmla="*/ 0 w 11021278"/>
              <a:gd name="connsiteY6" fmla="*/ 3326406 h 3326406"/>
              <a:gd name="connsiteX7" fmla="*/ 0 w 11021278"/>
              <a:gd name="connsiteY7" fmla="*/ 295372 h 3326406"/>
              <a:gd name="connsiteX8" fmla="*/ 554404 w 11021278"/>
              <a:gd name="connsiteY8" fmla="*/ 48 h 3326406"/>
              <a:gd name="connsiteX0" fmla="*/ 554404 w 11011753"/>
              <a:gd name="connsiteY0" fmla="*/ 305 h 3326663"/>
              <a:gd name="connsiteX1" fmla="*/ 10454174 w 11011753"/>
              <a:gd name="connsiteY1" fmla="*/ 305 h 3326663"/>
              <a:gd name="connsiteX2" fmla="*/ 11011753 w 11011753"/>
              <a:gd name="connsiteY2" fmla="*/ 188102 h 3326663"/>
              <a:gd name="connsiteX3" fmla="*/ 11008578 w 11011753"/>
              <a:gd name="connsiteY3" fmla="*/ 3326663 h 3326663"/>
              <a:gd name="connsiteX4" fmla="*/ 11008578 w 11011753"/>
              <a:gd name="connsiteY4" fmla="*/ 3326663 h 3326663"/>
              <a:gd name="connsiteX5" fmla="*/ 0 w 11011753"/>
              <a:gd name="connsiteY5" fmla="*/ 3326663 h 3326663"/>
              <a:gd name="connsiteX6" fmla="*/ 0 w 11011753"/>
              <a:gd name="connsiteY6" fmla="*/ 3326663 h 3326663"/>
              <a:gd name="connsiteX7" fmla="*/ 0 w 11011753"/>
              <a:gd name="connsiteY7" fmla="*/ 295629 h 3326663"/>
              <a:gd name="connsiteX8" fmla="*/ 554404 w 11011753"/>
              <a:gd name="connsiteY8" fmla="*/ 305 h 3326663"/>
              <a:gd name="connsiteX0" fmla="*/ 554404 w 11011753"/>
              <a:gd name="connsiteY0" fmla="*/ 93 h 3326451"/>
              <a:gd name="connsiteX1" fmla="*/ 10454174 w 11011753"/>
              <a:gd name="connsiteY1" fmla="*/ 93 h 3326451"/>
              <a:gd name="connsiteX2" fmla="*/ 11011753 w 11011753"/>
              <a:gd name="connsiteY2" fmla="*/ 187890 h 3326451"/>
              <a:gd name="connsiteX3" fmla="*/ 11008578 w 11011753"/>
              <a:gd name="connsiteY3" fmla="*/ 3326451 h 3326451"/>
              <a:gd name="connsiteX4" fmla="*/ 11008578 w 11011753"/>
              <a:gd name="connsiteY4" fmla="*/ 3326451 h 3326451"/>
              <a:gd name="connsiteX5" fmla="*/ 0 w 11011753"/>
              <a:gd name="connsiteY5" fmla="*/ 3326451 h 3326451"/>
              <a:gd name="connsiteX6" fmla="*/ 0 w 11011753"/>
              <a:gd name="connsiteY6" fmla="*/ 3326451 h 3326451"/>
              <a:gd name="connsiteX7" fmla="*/ 0 w 11011753"/>
              <a:gd name="connsiteY7" fmla="*/ 295417 h 3326451"/>
              <a:gd name="connsiteX8" fmla="*/ 554404 w 11011753"/>
              <a:gd name="connsiteY8" fmla="*/ 93 h 3326451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454174 w 11011753"/>
              <a:gd name="connsiteY1" fmla="*/ 48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92 h 3326450"/>
              <a:gd name="connsiteX1" fmla="*/ 10454174 w 11011753"/>
              <a:gd name="connsiteY1" fmla="*/ 92 h 3326450"/>
              <a:gd name="connsiteX2" fmla="*/ 11011753 w 11011753"/>
              <a:gd name="connsiteY2" fmla="*/ 187889 h 3326450"/>
              <a:gd name="connsiteX3" fmla="*/ 11008578 w 11011753"/>
              <a:gd name="connsiteY3" fmla="*/ 3326450 h 3326450"/>
              <a:gd name="connsiteX4" fmla="*/ 11008578 w 11011753"/>
              <a:gd name="connsiteY4" fmla="*/ 3326450 h 3326450"/>
              <a:gd name="connsiteX5" fmla="*/ 0 w 11011753"/>
              <a:gd name="connsiteY5" fmla="*/ 3326450 h 3326450"/>
              <a:gd name="connsiteX6" fmla="*/ 0 w 11011753"/>
              <a:gd name="connsiteY6" fmla="*/ 3326450 h 3326450"/>
              <a:gd name="connsiteX7" fmla="*/ 0 w 11011753"/>
              <a:gd name="connsiteY7" fmla="*/ 295416 h 3326450"/>
              <a:gd name="connsiteX8" fmla="*/ 554404 w 11011753"/>
              <a:gd name="connsiteY8" fmla="*/ 92 h 3326450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4784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666899 w 11011753"/>
              <a:gd name="connsiteY1" fmla="*/ 8877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274"/>
              <a:gd name="connsiteY0" fmla="*/ 48 h 3326406"/>
              <a:gd name="connsiteX1" fmla="*/ 10790724 w 11014274"/>
              <a:gd name="connsiteY1" fmla="*/ 11820 h 3326406"/>
              <a:gd name="connsiteX2" fmla="*/ 11011753 w 11014274"/>
              <a:gd name="connsiteY2" fmla="*/ 187845 h 3326406"/>
              <a:gd name="connsiteX3" fmla="*/ 11008578 w 11014274"/>
              <a:gd name="connsiteY3" fmla="*/ 3326406 h 3326406"/>
              <a:gd name="connsiteX4" fmla="*/ 11008578 w 11014274"/>
              <a:gd name="connsiteY4" fmla="*/ 3326406 h 3326406"/>
              <a:gd name="connsiteX5" fmla="*/ 0 w 11014274"/>
              <a:gd name="connsiteY5" fmla="*/ 3326406 h 3326406"/>
              <a:gd name="connsiteX6" fmla="*/ 0 w 11014274"/>
              <a:gd name="connsiteY6" fmla="*/ 3326406 h 3326406"/>
              <a:gd name="connsiteX7" fmla="*/ 0 w 11014274"/>
              <a:gd name="connsiteY7" fmla="*/ 295372 h 3326406"/>
              <a:gd name="connsiteX8" fmla="*/ 554404 w 11014274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187845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1753"/>
              <a:gd name="connsiteY0" fmla="*/ 48 h 3326406"/>
              <a:gd name="connsiteX1" fmla="*/ 10790724 w 11011753"/>
              <a:gd name="connsiteY1" fmla="*/ 11820 h 3326406"/>
              <a:gd name="connsiteX2" fmla="*/ 11011753 w 11011753"/>
              <a:gd name="connsiteY2" fmla="*/ 237879 h 3326406"/>
              <a:gd name="connsiteX3" fmla="*/ 11008578 w 11011753"/>
              <a:gd name="connsiteY3" fmla="*/ 3326406 h 3326406"/>
              <a:gd name="connsiteX4" fmla="*/ 11008578 w 11011753"/>
              <a:gd name="connsiteY4" fmla="*/ 3326406 h 3326406"/>
              <a:gd name="connsiteX5" fmla="*/ 0 w 11011753"/>
              <a:gd name="connsiteY5" fmla="*/ 3326406 h 3326406"/>
              <a:gd name="connsiteX6" fmla="*/ 0 w 11011753"/>
              <a:gd name="connsiteY6" fmla="*/ 3326406 h 3326406"/>
              <a:gd name="connsiteX7" fmla="*/ 0 w 11011753"/>
              <a:gd name="connsiteY7" fmla="*/ 295372 h 3326406"/>
              <a:gd name="connsiteX8" fmla="*/ 554404 w 11011753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790724 w 11014045"/>
              <a:gd name="connsiteY1" fmla="*/ 11820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237879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14045"/>
              <a:gd name="connsiteY0" fmla="*/ 48 h 3326406"/>
              <a:gd name="connsiteX1" fmla="*/ 10501799 w 11014045"/>
              <a:gd name="connsiteY1" fmla="*/ 8877 h 3326406"/>
              <a:gd name="connsiteX2" fmla="*/ 11011753 w 11014045"/>
              <a:gd name="connsiteY2" fmla="*/ 337948 h 3326406"/>
              <a:gd name="connsiteX3" fmla="*/ 11008578 w 11014045"/>
              <a:gd name="connsiteY3" fmla="*/ 3326406 h 3326406"/>
              <a:gd name="connsiteX4" fmla="*/ 11008578 w 11014045"/>
              <a:gd name="connsiteY4" fmla="*/ 3326406 h 3326406"/>
              <a:gd name="connsiteX5" fmla="*/ 0 w 11014045"/>
              <a:gd name="connsiteY5" fmla="*/ 3326406 h 3326406"/>
              <a:gd name="connsiteX6" fmla="*/ 0 w 11014045"/>
              <a:gd name="connsiteY6" fmla="*/ 3326406 h 3326406"/>
              <a:gd name="connsiteX7" fmla="*/ 0 w 11014045"/>
              <a:gd name="connsiteY7" fmla="*/ 295372 h 3326406"/>
              <a:gd name="connsiteX8" fmla="*/ 554404 w 11014045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6801"/>
              <a:gd name="connsiteY0" fmla="*/ 48 h 3326406"/>
              <a:gd name="connsiteX1" fmla="*/ 10501799 w 11026801"/>
              <a:gd name="connsiteY1" fmla="*/ 8877 h 3326406"/>
              <a:gd name="connsiteX2" fmla="*/ 11021278 w 11026801"/>
              <a:gd name="connsiteY2" fmla="*/ 355608 h 3326406"/>
              <a:gd name="connsiteX3" fmla="*/ 11008578 w 11026801"/>
              <a:gd name="connsiteY3" fmla="*/ 3326406 h 3326406"/>
              <a:gd name="connsiteX4" fmla="*/ 11008578 w 11026801"/>
              <a:gd name="connsiteY4" fmla="*/ 3326406 h 3326406"/>
              <a:gd name="connsiteX5" fmla="*/ 0 w 11026801"/>
              <a:gd name="connsiteY5" fmla="*/ 3326406 h 3326406"/>
              <a:gd name="connsiteX6" fmla="*/ 0 w 11026801"/>
              <a:gd name="connsiteY6" fmla="*/ 3326406 h 3326406"/>
              <a:gd name="connsiteX7" fmla="*/ 0 w 11026801"/>
              <a:gd name="connsiteY7" fmla="*/ 295372 h 3326406"/>
              <a:gd name="connsiteX8" fmla="*/ 554404 w 11026801"/>
              <a:gd name="connsiteY8" fmla="*/ 48 h 3326406"/>
              <a:gd name="connsiteX0" fmla="*/ 554404 w 11023931"/>
              <a:gd name="connsiteY0" fmla="*/ 48 h 3326406"/>
              <a:gd name="connsiteX1" fmla="*/ 10501799 w 11023931"/>
              <a:gd name="connsiteY1" fmla="*/ 8877 h 3326406"/>
              <a:gd name="connsiteX2" fmla="*/ 11021278 w 11023931"/>
              <a:gd name="connsiteY2" fmla="*/ 355608 h 3326406"/>
              <a:gd name="connsiteX3" fmla="*/ 11008578 w 11023931"/>
              <a:gd name="connsiteY3" fmla="*/ 3326406 h 3326406"/>
              <a:gd name="connsiteX4" fmla="*/ 11008578 w 11023931"/>
              <a:gd name="connsiteY4" fmla="*/ 3326406 h 3326406"/>
              <a:gd name="connsiteX5" fmla="*/ 0 w 11023931"/>
              <a:gd name="connsiteY5" fmla="*/ 3326406 h 3326406"/>
              <a:gd name="connsiteX6" fmla="*/ 0 w 11023931"/>
              <a:gd name="connsiteY6" fmla="*/ 3326406 h 3326406"/>
              <a:gd name="connsiteX7" fmla="*/ 0 w 11023931"/>
              <a:gd name="connsiteY7" fmla="*/ 295372 h 3326406"/>
              <a:gd name="connsiteX8" fmla="*/ 554404 w 11023931"/>
              <a:gd name="connsiteY8" fmla="*/ 48 h 3326406"/>
              <a:gd name="connsiteX0" fmla="*/ 554404 w 11022680"/>
              <a:gd name="connsiteY0" fmla="*/ 48 h 3326406"/>
              <a:gd name="connsiteX1" fmla="*/ 10501799 w 11022680"/>
              <a:gd name="connsiteY1" fmla="*/ 8877 h 3326406"/>
              <a:gd name="connsiteX2" fmla="*/ 11021278 w 11022680"/>
              <a:gd name="connsiteY2" fmla="*/ 355608 h 3326406"/>
              <a:gd name="connsiteX3" fmla="*/ 11008578 w 11022680"/>
              <a:gd name="connsiteY3" fmla="*/ 3326406 h 3326406"/>
              <a:gd name="connsiteX4" fmla="*/ 11008578 w 11022680"/>
              <a:gd name="connsiteY4" fmla="*/ 3326406 h 3326406"/>
              <a:gd name="connsiteX5" fmla="*/ 0 w 11022680"/>
              <a:gd name="connsiteY5" fmla="*/ 3326406 h 3326406"/>
              <a:gd name="connsiteX6" fmla="*/ 0 w 11022680"/>
              <a:gd name="connsiteY6" fmla="*/ 3326406 h 3326406"/>
              <a:gd name="connsiteX7" fmla="*/ 0 w 11022680"/>
              <a:gd name="connsiteY7" fmla="*/ 295372 h 3326406"/>
              <a:gd name="connsiteX8" fmla="*/ 554404 w 11022680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554404 w 11022243"/>
              <a:gd name="connsiteY0" fmla="*/ 48 h 3326406"/>
              <a:gd name="connsiteX1" fmla="*/ 10501799 w 11022243"/>
              <a:gd name="connsiteY1" fmla="*/ 8877 h 3326406"/>
              <a:gd name="connsiteX2" fmla="*/ 11021278 w 11022243"/>
              <a:gd name="connsiteY2" fmla="*/ 355608 h 3326406"/>
              <a:gd name="connsiteX3" fmla="*/ 11008578 w 11022243"/>
              <a:gd name="connsiteY3" fmla="*/ 3326406 h 3326406"/>
              <a:gd name="connsiteX4" fmla="*/ 11008578 w 11022243"/>
              <a:gd name="connsiteY4" fmla="*/ 3326406 h 3326406"/>
              <a:gd name="connsiteX5" fmla="*/ 0 w 11022243"/>
              <a:gd name="connsiteY5" fmla="*/ 3326406 h 3326406"/>
              <a:gd name="connsiteX6" fmla="*/ 0 w 11022243"/>
              <a:gd name="connsiteY6" fmla="*/ 3326406 h 3326406"/>
              <a:gd name="connsiteX7" fmla="*/ 0 w 11022243"/>
              <a:gd name="connsiteY7" fmla="*/ 295372 h 3326406"/>
              <a:gd name="connsiteX8" fmla="*/ 554404 w 11022243"/>
              <a:gd name="connsiteY8" fmla="*/ 48 h 3326406"/>
              <a:gd name="connsiteX0" fmla="*/ 330567 w 11022243"/>
              <a:gd name="connsiteY0" fmla="*/ 184 h 3319919"/>
              <a:gd name="connsiteX1" fmla="*/ 10501799 w 11022243"/>
              <a:gd name="connsiteY1" fmla="*/ 2390 h 3319919"/>
              <a:gd name="connsiteX2" fmla="*/ 11021278 w 11022243"/>
              <a:gd name="connsiteY2" fmla="*/ 349121 h 3319919"/>
              <a:gd name="connsiteX3" fmla="*/ 11008578 w 11022243"/>
              <a:gd name="connsiteY3" fmla="*/ 3319919 h 3319919"/>
              <a:gd name="connsiteX4" fmla="*/ 11008578 w 11022243"/>
              <a:gd name="connsiteY4" fmla="*/ 3319919 h 3319919"/>
              <a:gd name="connsiteX5" fmla="*/ 0 w 11022243"/>
              <a:gd name="connsiteY5" fmla="*/ 3319919 h 3319919"/>
              <a:gd name="connsiteX6" fmla="*/ 0 w 11022243"/>
              <a:gd name="connsiteY6" fmla="*/ 3319919 h 3319919"/>
              <a:gd name="connsiteX7" fmla="*/ 0 w 11022243"/>
              <a:gd name="connsiteY7" fmla="*/ 288885 h 3319919"/>
              <a:gd name="connsiteX8" fmla="*/ 330567 w 11022243"/>
              <a:gd name="connsiteY8" fmla="*/ 184 h 3319919"/>
              <a:gd name="connsiteX0" fmla="*/ 335329 w 11027005"/>
              <a:gd name="connsiteY0" fmla="*/ 13134 h 3332869"/>
              <a:gd name="connsiteX1" fmla="*/ 10506561 w 11027005"/>
              <a:gd name="connsiteY1" fmla="*/ 15340 h 3332869"/>
              <a:gd name="connsiteX2" fmla="*/ 11026040 w 11027005"/>
              <a:gd name="connsiteY2" fmla="*/ 362071 h 3332869"/>
              <a:gd name="connsiteX3" fmla="*/ 11013340 w 11027005"/>
              <a:gd name="connsiteY3" fmla="*/ 3332869 h 3332869"/>
              <a:gd name="connsiteX4" fmla="*/ 11013340 w 11027005"/>
              <a:gd name="connsiteY4" fmla="*/ 3332869 h 3332869"/>
              <a:gd name="connsiteX5" fmla="*/ 4762 w 11027005"/>
              <a:gd name="connsiteY5" fmla="*/ 3332869 h 3332869"/>
              <a:gd name="connsiteX6" fmla="*/ 4762 w 11027005"/>
              <a:gd name="connsiteY6" fmla="*/ 3332869 h 3332869"/>
              <a:gd name="connsiteX7" fmla="*/ 0 w 11027005"/>
              <a:gd name="connsiteY7" fmla="*/ 226783 h 3332869"/>
              <a:gd name="connsiteX8" fmla="*/ 335329 w 11027005"/>
              <a:gd name="connsiteY8" fmla="*/ 13134 h 3332869"/>
              <a:gd name="connsiteX0" fmla="*/ 335329 w 11027005"/>
              <a:gd name="connsiteY0" fmla="*/ 852 h 3320587"/>
              <a:gd name="connsiteX1" fmla="*/ 10506561 w 11027005"/>
              <a:gd name="connsiteY1" fmla="*/ 3058 h 3320587"/>
              <a:gd name="connsiteX2" fmla="*/ 11026040 w 11027005"/>
              <a:gd name="connsiteY2" fmla="*/ 349789 h 3320587"/>
              <a:gd name="connsiteX3" fmla="*/ 11013340 w 11027005"/>
              <a:gd name="connsiteY3" fmla="*/ 3320587 h 3320587"/>
              <a:gd name="connsiteX4" fmla="*/ 11013340 w 11027005"/>
              <a:gd name="connsiteY4" fmla="*/ 3320587 h 3320587"/>
              <a:gd name="connsiteX5" fmla="*/ 4762 w 11027005"/>
              <a:gd name="connsiteY5" fmla="*/ 3320587 h 3320587"/>
              <a:gd name="connsiteX6" fmla="*/ 4762 w 11027005"/>
              <a:gd name="connsiteY6" fmla="*/ 3320587 h 3320587"/>
              <a:gd name="connsiteX7" fmla="*/ 0 w 11027005"/>
              <a:gd name="connsiteY7" fmla="*/ 214501 h 3320587"/>
              <a:gd name="connsiteX8" fmla="*/ 335329 w 11027005"/>
              <a:gd name="connsiteY8" fmla="*/ 852 h 3320587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  <a:gd name="connsiteX0" fmla="*/ 335329 w 11027005"/>
              <a:gd name="connsiteY0" fmla="*/ 6 h 3319741"/>
              <a:gd name="connsiteX1" fmla="*/ 10506561 w 11027005"/>
              <a:gd name="connsiteY1" fmla="*/ 2212 h 3319741"/>
              <a:gd name="connsiteX2" fmla="*/ 11026040 w 11027005"/>
              <a:gd name="connsiteY2" fmla="*/ 348943 h 3319741"/>
              <a:gd name="connsiteX3" fmla="*/ 11013340 w 11027005"/>
              <a:gd name="connsiteY3" fmla="*/ 3319741 h 3319741"/>
              <a:gd name="connsiteX4" fmla="*/ 11013340 w 11027005"/>
              <a:gd name="connsiteY4" fmla="*/ 3319741 h 3319741"/>
              <a:gd name="connsiteX5" fmla="*/ 4762 w 11027005"/>
              <a:gd name="connsiteY5" fmla="*/ 3319741 h 3319741"/>
              <a:gd name="connsiteX6" fmla="*/ 4762 w 11027005"/>
              <a:gd name="connsiteY6" fmla="*/ 3319741 h 3319741"/>
              <a:gd name="connsiteX7" fmla="*/ 0 w 11027005"/>
              <a:gd name="connsiteY7" fmla="*/ 213655 h 3319741"/>
              <a:gd name="connsiteX8" fmla="*/ 335329 w 11027005"/>
              <a:gd name="connsiteY8" fmla="*/ 6 h 331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7005" h="3319741">
                <a:moveTo>
                  <a:pt x="335329" y="6"/>
                </a:moveTo>
                <a:lnTo>
                  <a:pt x="10506561" y="2212"/>
                </a:lnTo>
                <a:cubicBezTo>
                  <a:pt x="11023888" y="12514"/>
                  <a:pt x="11009847" y="-31675"/>
                  <a:pt x="11026040" y="348943"/>
                </a:cubicBezTo>
                <a:cubicBezTo>
                  <a:pt x="11030485" y="939503"/>
                  <a:pt x="11018420" y="2294156"/>
                  <a:pt x="11013340" y="3319741"/>
                </a:cubicBezTo>
                <a:lnTo>
                  <a:pt x="11013340" y="3319741"/>
                </a:lnTo>
                <a:lnTo>
                  <a:pt x="4762" y="3319741"/>
                </a:lnTo>
                <a:lnTo>
                  <a:pt x="4762" y="3319741"/>
                </a:lnTo>
                <a:cubicBezTo>
                  <a:pt x="3175" y="2284379"/>
                  <a:pt x="1587" y="1249017"/>
                  <a:pt x="0" y="213655"/>
                </a:cubicBezTo>
                <a:cubicBezTo>
                  <a:pt x="2381" y="-4238"/>
                  <a:pt x="29140" y="6"/>
                  <a:pt x="335329" y="6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C4AA513-BAD4-4DA2-95D3-39A19E62FB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095" y="4762228"/>
            <a:ext cx="2314394" cy="176574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0CE13A5-9F79-4E1A-8F1D-184E78DC46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21" y="4762228"/>
            <a:ext cx="2898883" cy="176574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B311903D-DC84-4C07-AAA9-24E37596641C}"/>
              </a:ext>
            </a:extLst>
          </p:cNvPr>
          <p:cNvSpPr/>
          <p:nvPr/>
        </p:nvSpPr>
        <p:spPr>
          <a:xfrm>
            <a:off x="3186205" y="1776582"/>
            <a:ext cx="8414084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dirty="0"/>
              <a:t>Programa de </a:t>
            </a:r>
            <a:r>
              <a:rPr lang="pt-BR" b="1" dirty="0"/>
              <a:t>Formação de Recursos Humanos em Áreas Estratégicas </a:t>
            </a:r>
            <a:r>
              <a:rPr lang="pt-BR" dirty="0"/>
              <a:t>(RHAE). </a:t>
            </a:r>
            <a:endParaRPr lang="pt-BR" baseline="-2500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F925646-147E-49A7-BA1A-F9FA3581B13F}"/>
              </a:ext>
            </a:extLst>
          </p:cNvPr>
          <p:cNvSpPr/>
          <p:nvPr/>
        </p:nvSpPr>
        <p:spPr>
          <a:xfrm>
            <a:off x="3186205" y="2173962"/>
            <a:ext cx="8414084" cy="110799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Componentes ópticos holográfico desenvolvidos: </a:t>
            </a:r>
            <a:r>
              <a:rPr lang="pt-BR" i="1" dirty="0"/>
              <a:t>Divisores de Polarização, Polarizador de Grade, Redes com deslocamento de fase para lasers DFB </a:t>
            </a:r>
            <a:r>
              <a:rPr lang="pt-BR" i="1" dirty="0" err="1"/>
              <a:t>monomodo</a:t>
            </a:r>
            <a:r>
              <a:rPr lang="pt-BR" i="1" dirty="0"/>
              <a:t> e </a:t>
            </a:r>
            <a:r>
              <a:rPr lang="pt-BR" b="1" i="1" dirty="0"/>
              <a:t>Simulação de estruturas em substratos refletores</a:t>
            </a:r>
            <a:endParaRPr lang="pt-BR" b="1" i="1" baseline="-25000" dirty="0"/>
          </a:p>
          <a:p>
            <a:endParaRPr lang="pt-BR" baseline="-2500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80CA9BB-AA7E-4F2F-90F9-6859B40D78DB}"/>
              </a:ext>
            </a:extLst>
          </p:cNvPr>
          <p:cNvSpPr/>
          <p:nvPr/>
        </p:nvSpPr>
        <p:spPr>
          <a:xfrm>
            <a:off x="3186205" y="3058793"/>
            <a:ext cx="841408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Artigo publicado: </a:t>
            </a:r>
            <a:r>
              <a:rPr lang="pt-BR" dirty="0"/>
              <a:t>"</a:t>
            </a:r>
            <a:r>
              <a:rPr lang="pt-BR" i="1" dirty="0" err="1"/>
              <a:t>Developed</a:t>
            </a:r>
            <a:r>
              <a:rPr lang="pt-BR" i="1" dirty="0"/>
              <a:t> profile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holographically</a:t>
            </a:r>
            <a:r>
              <a:rPr lang="pt-BR" i="1" dirty="0"/>
              <a:t> </a:t>
            </a:r>
            <a:r>
              <a:rPr lang="pt-BR" i="1" dirty="0" err="1"/>
              <a:t>exposed</a:t>
            </a:r>
            <a:r>
              <a:rPr lang="pt-BR" i="1" dirty="0"/>
              <a:t> </a:t>
            </a:r>
            <a:r>
              <a:rPr lang="pt-BR" i="1" dirty="0" err="1"/>
              <a:t>photoresist</a:t>
            </a:r>
            <a:r>
              <a:rPr lang="pt-BR" i="1" dirty="0"/>
              <a:t> </a:t>
            </a:r>
            <a:r>
              <a:rPr lang="pt-BR" i="1" dirty="0" err="1"/>
              <a:t>gratings</a:t>
            </a:r>
            <a:r>
              <a:rPr lang="pt-BR" dirty="0"/>
              <a:t>", </a:t>
            </a:r>
            <a:r>
              <a:rPr lang="pt-BR" dirty="0" err="1"/>
              <a:t>Applied</a:t>
            </a:r>
            <a:r>
              <a:rPr lang="pt-BR" dirty="0"/>
              <a:t> </a:t>
            </a:r>
            <a:r>
              <a:rPr lang="pt-BR" dirty="0" err="1"/>
              <a:t>Optics</a:t>
            </a:r>
            <a:r>
              <a:rPr lang="pt-BR" dirty="0"/>
              <a:t>, 34</a:t>
            </a:r>
            <a:r>
              <a:rPr lang="pt-BR" b="1" dirty="0"/>
              <a:t>(1995)</a:t>
            </a:r>
            <a:r>
              <a:rPr lang="pt-BR" dirty="0"/>
              <a:t>, 597-603</a:t>
            </a:r>
            <a:endParaRPr lang="pt-BR" baseline="-25000" dirty="0"/>
          </a:p>
        </p:txBody>
      </p:sp>
    </p:spTree>
    <p:extLst>
      <p:ext uri="{BB962C8B-B14F-4D97-AF65-F5344CB8AC3E}">
        <p14:creationId xmlns:p14="http://schemas.microsoft.com/office/powerpoint/2010/main" val="2234781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26864BC-0DDB-4887-AB1D-4B8E237AA1E6}"/>
              </a:ext>
            </a:extLst>
          </p:cNvPr>
          <p:cNvSpPr txBox="1">
            <a:spLocks/>
          </p:cNvSpPr>
          <p:nvPr/>
        </p:nvSpPr>
        <p:spPr>
          <a:xfrm>
            <a:off x="5303520" y="607505"/>
            <a:ext cx="6235809" cy="8615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8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Pós-Doutorado na FEEC/UNICAMP (1996 - 1998)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3D5F576-5A3A-4086-B429-642861F289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769149"/>
              </p:ext>
            </p:extLst>
          </p:nvPr>
        </p:nvGraphicFramePr>
        <p:xfrm>
          <a:off x="591711" y="1469020"/>
          <a:ext cx="11008578" cy="2174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6445168-D8B9-46A7-BA44-F1F28011A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284369"/>
              </p:ext>
            </p:extLst>
          </p:nvPr>
        </p:nvGraphicFramePr>
        <p:xfrm>
          <a:off x="591711" y="3773978"/>
          <a:ext cx="11008578" cy="275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54FB1602-673E-4EFE-987D-0A4FCC723655}"/>
              </a:ext>
            </a:extLst>
          </p:cNvPr>
          <p:cNvSpPr/>
          <p:nvPr/>
        </p:nvSpPr>
        <p:spPr>
          <a:xfrm>
            <a:off x="3331348" y="1710054"/>
            <a:ext cx="841408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Local: </a:t>
            </a:r>
            <a:r>
              <a:rPr lang="pt-BR" dirty="0"/>
              <a:t>Departamento de Semicondutores, Instrumentos e Fotônica da Faculdade de Engenharia Elétrica e de Computação (FEEC) da UNICAMP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520105-BD84-40BF-9DEA-BB514FD1A475}"/>
              </a:ext>
            </a:extLst>
          </p:cNvPr>
          <p:cNvSpPr/>
          <p:nvPr/>
        </p:nvSpPr>
        <p:spPr>
          <a:xfrm>
            <a:off x="3331348" y="2379457"/>
            <a:ext cx="8207981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Título do Projeto: </a:t>
            </a:r>
            <a:r>
              <a:rPr lang="pt-BR" i="1" dirty="0"/>
              <a:t>Gravação de Estruturas </a:t>
            </a:r>
            <a:r>
              <a:rPr lang="pt-BR" i="1" dirty="0" err="1"/>
              <a:t>Sub-micrométricas</a:t>
            </a:r>
            <a:r>
              <a:rPr lang="pt-BR" i="1" dirty="0"/>
              <a:t> para Fabricação de Componentes Opto-eletrônicos</a:t>
            </a: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0E52176-75D7-43F8-AD63-4B34B232FD55}"/>
              </a:ext>
            </a:extLst>
          </p:cNvPr>
          <p:cNvSpPr/>
          <p:nvPr/>
        </p:nvSpPr>
        <p:spPr>
          <a:xfrm>
            <a:off x="3331348" y="3009404"/>
            <a:ext cx="5174023" cy="3693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Orientador: </a:t>
            </a:r>
            <a:r>
              <a:rPr lang="pt-BR" dirty="0"/>
              <a:t>Prof. Edmundo da Silva Braga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F6E334-F743-432F-A68F-09B6448F59E6}"/>
              </a:ext>
            </a:extLst>
          </p:cNvPr>
          <p:cNvSpPr/>
          <p:nvPr/>
        </p:nvSpPr>
        <p:spPr>
          <a:xfrm>
            <a:off x="3186205" y="4110281"/>
            <a:ext cx="841408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 err="1"/>
              <a:t>Diffractive</a:t>
            </a:r>
            <a:r>
              <a:rPr lang="pt-BR" i="1" dirty="0"/>
              <a:t> </a:t>
            </a:r>
            <a:r>
              <a:rPr lang="pt-BR" i="1" dirty="0" err="1"/>
              <a:t>structures</a:t>
            </a:r>
            <a:r>
              <a:rPr lang="pt-BR" i="1" dirty="0"/>
              <a:t> </a:t>
            </a:r>
            <a:r>
              <a:rPr lang="pt-BR" i="1" dirty="0" err="1"/>
              <a:t>holographically</a:t>
            </a:r>
            <a:r>
              <a:rPr lang="pt-BR" i="1" dirty="0"/>
              <a:t> </a:t>
            </a:r>
            <a:r>
              <a:rPr lang="pt-BR" i="1" dirty="0" err="1"/>
              <a:t>recorded</a:t>
            </a:r>
            <a:r>
              <a:rPr lang="pt-BR" i="1" dirty="0"/>
              <a:t> in </a:t>
            </a:r>
            <a:r>
              <a:rPr lang="pt-BR" i="1" dirty="0" err="1"/>
              <a:t>amorphous</a:t>
            </a:r>
            <a:r>
              <a:rPr lang="pt-BR" i="1" dirty="0"/>
              <a:t> </a:t>
            </a:r>
            <a:r>
              <a:rPr lang="pt-BR" i="1" dirty="0" err="1"/>
              <a:t>hydrogenated</a:t>
            </a:r>
            <a:r>
              <a:rPr lang="pt-BR" i="1" dirty="0"/>
              <a:t> </a:t>
            </a:r>
            <a:r>
              <a:rPr lang="pt-BR" i="1" dirty="0" err="1"/>
              <a:t>carbon</a:t>
            </a:r>
            <a:r>
              <a:rPr lang="pt-BR" i="1" dirty="0"/>
              <a:t> (a-C:H) </a:t>
            </a:r>
            <a:r>
              <a:rPr lang="pt-BR" i="1" dirty="0" err="1"/>
              <a:t>films</a:t>
            </a:r>
            <a:r>
              <a:rPr lang="pt-BR" i="1" dirty="0"/>
              <a:t>, </a:t>
            </a:r>
            <a:r>
              <a:rPr lang="pt-BR" i="1" dirty="0" err="1"/>
              <a:t>Optics</a:t>
            </a:r>
            <a:r>
              <a:rPr lang="pt-BR" i="1" dirty="0"/>
              <a:t> </a:t>
            </a:r>
            <a:r>
              <a:rPr lang="pt-BR" i="1" dirty="0" err="1"/>
              <a:t>Letters</a:t>
            </a:r>
            <a:r>
              <a:rPr lang="pt-BR" i="1" dirty="0"/>
              <a:t>, 23(22) </a:t>
            </a:r>
            <a:r>
              <a:rPr lang="pt-BR" b="1" i="1" dirty="0"/>
              <a:t>(1997)</a:t>
            </a:r>
            <a:r>
              <a:rPr lang="pt-BR" i="1" dirty="0"/>
              <a:t>, 1805-1807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5D2CFDB-2E8B-4C13-9D19-91E6D198DA38}"/>
              </a:ext>
            </a:extLst>
          </p:cNvPr>
          <p:cNvSpPr/>
          <p:nvPr/>
        </p:nvSpPr>
        <p:spPr>
          <a:xfrm>
            <a:off x="3207251" y="4817491"/>
            <a:ext cx="841408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 </a:t>
            </a:r>
            <a:r>
              <a:rPr lang="pt-BR" i="1" dirty="0" err="1"/>
              <a:t>Speckle</a:t>
            </a:r>
            <a:r>
              <a:rPr lang="pt-BR" i="1" dirty="0"/>
              <a:t> </a:t>
            </a:r>
            <a:r>
              <a:rPr lang="pt-BR" i="1" dirty="0" err="1"/>
              <a:t>Noise</a:t>
            </a:r>
            <a:r>
              <a:rPr lang="pt-BR" i="1" dirty="0"/>
              <a:t> in </a:t>
            </a:r>
            <a:r>
              <a:rPr lang="pt-BR" i="1" dirty="0" err="1"/>
              <a:t>Holographic</a:t>
            </a:r>
            <a:r>
              <a:rPr lang="pt-BR" i="1" dirty="0"/>
              <a:t> </a:t>
            </a:r>
            <a:r>
              <a:rPr lang="pt-BR" i="1" dirty="0" err="1"/>
              <a:t>Recording</a:t>
            </a:r>
            <a:r>
              <a:rPr lang="pt-BR" i="1" dirty="0"/>
              <a:t>, Revista de Física Aplicada e Instrumentação, 12(04) </a:t>
            </a:r>
            <a:r>
              <a:rPr lang="pt-BR" b="1" i="1" dirty="0"/>
              <a:t>(1997)</a:t>
            </a:r>
            <a:r>
              <a:rPr lang="pt-BR" i="1" dirty="0"/>
              <a:t>, 139-142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D122F7C-75E1-4FD7-BDE7-0E96DAE13C4B}"/>
              </a:ext>
            </a:extLst>
          </p:cNvPr>
          <p:cNvSpPr/>
          <p:nvPr/>
        </p:nvSpPr>
        <p:spPr>
          <a:xfrm>
            <a:off x="3228296" y="5496128"/>
            <a:ext cx="8414084" cy="64633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t-BR" i="1" dirty="0"/>
              <a:t> </a:t>
            </a:r>
            <a:r>
              <a:rPr lang="pt-BR" i="1" dirty="0" err="1"/>
              <a:t>Recording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relief</a:t>
            </a:r>
            <a:r>
              <a:rPr lang="pt-BR" i="1" dirty="0"/>
              <a:t> </a:t>
            </a:r>
            <a:r>
              <a:rPr lang="pt-BR" i="1" dirty="0" err="1"/>
              <a:t>structures</a:t>
            </a:r>
            <a:r>
              <a:rPr lang="pt-BR" i="1" dirty="0"/>
              <a:t> in </a:t>
            </a:r>
            <a:r>
              <a:rPr lang="pt-BR" i="1" dirty="0" err="1"/>
              <a:t>amorphous</a:t>
            </a:r>
            <a:r>
              <a:rPr lang="pt-BR" i="1" dirty="0"/>
              <a:t> </a:t>
            </a:r>
            <a:r>
              <a:rPr lang="pt-BR" i="1" dirty="0" err="1"/>
              <a:t>hydrogenated</a:t>
            </a:r>
            <a:r>
              <a:rPr lang="pt-BR" i="1" dirty="0"/>
              <a:t> </a:t>
            </a:r>
            <a:r>
              <a:rPr lang="pt-BR" i="1" dirty="0" err="1"/>
              <a:t>carbon</a:t>
            </a:r>
            <a:r>
              <a:rPr lang="pt-BR" i="1" dirty="0"/>
              <a:t> (a-C:H) </a:t>
            </a:r>
            <a:r>
              <a:rPr lang="pt-BR" i="1" dirty="0" err="1"/>
              <a:t>films</a:t>
            </a:r>
            <a:r>
              <a:rPr lang="pt-BR" i="1" dirty="0"/>
              <a:t> for </a:t>
            </a:r>
            <a:r>
              <a:rPr lang="pt-BR" i="1" dirty="0" err="1"/>
              <a:t>infrared</a:t>
            </a:r>
            <a:r>
              <a:rPr lang="pt-BR" i="1" dirty="0"/>
              <a:t> </a:t>
            </a:r>
            <a:r>
              <a:rPr lang="pt-BR" i="1" dirty="0" err="1"/>
              <a:t>diffractive</a:t>
            </a:r>
            <a:r>
              <a:rPr lang="pt-BR" i="1" dirty="0"/>
              <a:t> </a:t>
            </a:r>
            <a:r>
              <a:rPr lang="pt-BR" i="1" dirty="0" err="1"/>
              <a:t>optics</a:t>
            </a:r>
            <a:r>
              <a:rPr lang="pt-BR" i="1" dirty="0"/>
              <a:t>, </a:t>
            </a:r>
            <a:r>
              <a:rPr lang="pt-BR" i="1" dirty="0" err="1"/>
              <a:t>Optics</a:t>
            </a:r>
            <a:r>
              <a:rPr lang="pt-BR" i="1" dirty="0"/>
              <a:t> </a:t>
            </a:r>
            <a:r>
              <a:rPr lang="pt-BR" i="1" dirty="0" err="1"/>
              <a:t>Letters</a:t>
            </a:r>
            <a:r>
              <a:rPr lang="pt-BR" i="1" dirty="0"/>
              <a:t>, 45(07) </a:t>
            </a:r>
            <a:r>
              <a:rPr lang="pt-BR" b="1" i="1" dirty="0"/>
              <a:t>(1998)</a:t>
            </a:r>
            <a:r>
              <a:rPr lang="pt-BR" i="1" dirty="0"/>
              <a:t>, 1479-1486</a:t>
            </a:r>
          </a:p>
        </p:txBody>
      </p:sp>
    </p:spTree>
    <p:extLst>
      <p:ext uri="{BB962C8B-B14F-4D97-AF65-F5344CB8AC3E}">
        <p14:creationId xmlns:p14="http://schemas.microsoft.com/office/powerpoint/2010/main" val="3864520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5" grpId="0">
        <p:bldAsOne/>
      </p:bldGraphic>
      <p:bldP spid="6" grpId="0"/>
      <p:bldP spid="7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rilha de Vapo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rilh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Trilha de Vapor</Template>
  <TotalTime>7473</TotalTime>
  <Words>3206</Words>
  <Application>Microsoft Office PowerPoint</Application>
  <PresentationFormat>Widescreen</PresentationFormat>
  <Paragraphs>305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Cambria</vt:lpstr>
      <vt:lpstr>Wingdings</vt:lpstr>
      <vt:lpstr>Trilha de Vapor</vt:lpstr>
      <vt:lpstr>Memorial Descritivo</vt:lpstr>
      <vt:lpstr>Apresentação do PowerPoint</vt:lpstr>
      <vt:lpstr>ORIGENS e A graduação em Física  na UFES (1980 - 1984)</vt:lpstr>
      <vt:lpstr>Mestrado em Física  na UNICAMP (1985 - 1989)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Memorial Descritivo</dc:title>
  <dc:creator>Carlos R A Lima</dc:creator>
  <cp:lastModifiedBy>Carlos R A Lima</cp:lastModifiedBy>
  <cp:revision>421</cp:revision>
  <dcterms:created xsi:type="dcterms:W3CDTF">2018-03-23T02:19:57Z</dcterms:created>
  <dcterms:modified xsi:type="dcterms:W3CDTF">2018-06-13T18:03:44Z</dcterms:modified>
</cp:coreProperties>
</file>